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5"/>
  </p:notesMasterIdLst>
  <p:sldIdLst>
    <p:sldId id="256" r:id="rId2"/>
    <p:sldId id="262" r:id="rId3"/>
    <p:sldId id="295" r:id="rId4"/>
    <p:sldId id="427" r:id="rId5"/>
    <p:sldId id="395" r:id="rId6"/>
    <p:sldId id="259" r:id="rId7"/>
    <p:sldId id="258" r:id="rId8"/>
    <p:sldId id="297" r:id="rId9"/>
    <p:sldId id="340" r:id="rId10"/>
    <p:sldId id="342" r:id="rId11"/>
    <p:sldId id="299" r:id="rId12"/>
    <p:sldId id="360" r:id="rId13"/>
    <p:sldId id="362" r:id="rId14"/>
    <p:sldId id="361" r:id="rId15"/>
    <p:sldId id="363" r:id="rId16"/>
    <p:sldId id="364" r:id="rId17"/>
    <p:sldId id="344" r:id="rId18"/>
    <p:sldId id="346" r:id="rId19"/>
    <p:sldId id="323" r:id="rId20"/>
    <p:sldId id="302" r:id="rId21"/>
    <p:sldId id="369" r:id="rId22"/>
    <p:sldId id="370" r:id="rId23"/>
    <p:sldId id="371" r:id="rId24"/>
    <p:sldId id="349" r:id="rId25"/>
    <p:sldId id="373" r:id="rId26"/>
    <p:sldId id="352" r:id="rId27"/>
    <p:sldId id="428" r:id="rId28"/>
    <p:sldId id="398" r:id="rId29"/>
    <p:sldId id="429" r:id="rId30"/>
    <p:sldId id="354" r:id="rId31"/>
    <p:sldId id="351" r:id="rId32"/>
    <p:sldId id="376" r:id="rId33"/>
    <p:sldId id="378" r:id="rId34"/>
    <p:sldId id="380" r:id="rId35"/>
    <p:sldId id="379" r:id="rId36"/>
    <p:sldId id="381" r:id="rId37"/>
    <p:sldId id="382" r:id="rId38"/>
    <p:sldId id="377" r:id="rId39"/>
    <p:sldId id="384" r:id="rId40"/>
    <p:sldId id="385" r:id="rId41"/>
    <p:sldId id="386" r:id="rId42"/>
    <p:sldId id="423" r:id="rId43"/>
    <p:sldId id="434" r:id="rId44"/>
    <p:sldId id="426" r:id="rId45"/>
    <p:sldId id="388" r:id="rId46"/>
    <p:sldId id="417" r:id="rId47"/>
    <p:sldId id="404" r:id="rId48"/>
    <p:sldId id="411" r:id="rId49"/>
    <p:sldId id="405" r:id="rId50"/>
    <p:sldId id="403" r:id="rId51"/>
    <p:sldId id="406" r:id="rId52"/>
    <p:sldId id="396" r:id="rId53"/>
    <p:sldId id="424" r:id="rId54"/>
    <p:sldId id="407" r:id="rId55"/>
    <p:sldId id="408" r:id="rId56"/>
    <p:sldId id="409" r:id="rId57"/>
    <p:sldId id="410" r:id="rId58"/>
    <p:sldId id="412" r:id="rId59"/>
    <p:sldId id="418" r:id="rId60"/>
    <p:sldId id="419" r:id="rId61"/>
    <p:sldId id="420" r:id="rId62"/>
    <p:sldId id="422" r:id="rId63"/>
    <p:sldId id="421" r:id="rId64"/>
    <p:sldId id="397" r:id="rId65"/>
    <p:sldId id="399" r:id="rId66"/>
    <p:sldId id="394" r:id="rId67"/>
    <p:sldId id="392" r:id="rId68"/>
    <p:sldId id="393" r:id="rId69"/>
    <p:sldId id="414" r:id="rId70"/>
    <p:sldId id="413" r:id="rId71"/>
    <p:sldId id="400" r:id="rId72"/>
    <p:sldId id="432" r:id="rId73"/>
    <p:sldId id="431" r:id="rId74"/>
    <p:sldId id="430" r:id="rId75"/>
    <p:sldId id="415" r:id="rId76"/>
    <p:sldId id="425" r:id="rId77"/>
    <p:sldId id="416" r:id="rId78"/>
    <p:sldId id="433" r:id="rId79"/>
    <p:sldId id="401" r:id="rId80"/>
    <p:sldId id="402" r:id="rId81"/>
    <p:sldId id="356" r:id="rId82"/>
    <p:sldId id="357" r:id="rId83"/>
    <p:sldId id="359" r:id="rId84"/>
  </p:sldIdLst>
  <p:sldSz cx="9144000" cy="5143500" type="screen16x9"/>
  <p:notesSz cx="6858000" cy="9144000"/>
  <p:embeddedFontLst>
    <p:embeddedFont>
      <p:font typeface="Quicksand" pitchFamily="2" charset="77"/>
      <p:regular r:id="rId86"/>
      <p:bold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C0BA"/>
    <a:srgbClr val="2B2F37"/>
    <a:srgbClr val="2E30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904782-5E23-411D-9B78-95C7CFC01096}" v="1" dt="2023-04-24T16:24:52.539"/>
    <p1510:client id="{6A8303B9-6820-4A47-8A01-452B8844D0C5}" v="111" dt="2023-04-28T03:58:22.111"/>
    <p1510:client id="{B001678F-0985-49FA-B944-1CEC13308381}" v="100" dt="2023-04-28T14:06:37.177"/>
    <p1510:client id="{BAF02CE1-F472-F94E-92BA-DB75D9351835}" v="2924" dt="2023-04-24T20:12:40.448"/>
  </p1510:revLst>
</p1510:revInfo>
</file>

<file path=ppt/tableStyles.xml><?xml version="1.0" encoding="utf-8"?>
<a:tblStyleLst xmlns:a="http://schemas.openxmlformats.org/drawingml/2006/main" def="{8CE042EE-030E-48AD-AEE1-48DBF1C2F338}">
  <a:tblStyle styleId="{8CE042EE-030E-48AD-AEE1-48DBF1C2F33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1A6B3E-507F-4017-96D8-7895C4FAF28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5"/>
    <p:restoredTop sz="95884"/>
  </p:normalViewPr>
  <p:slideViewPr>
    <p:cSldViewPr snapToGrid="0">
      <p:cViewPr>
        <p:scale>
          <a:sx n="155" d="100"/>
          <a:sy n="155" d="100"/>
        </p:scale>
        <p:origin x="2112"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23:04:50.828"/>
    </inkml:context>
    <inkml:brush xml:id="br0">
      <inkml:brushProperty name="width" value="0.05" units="cm"/>
      <inkml:brushProperty name="height" value="0.05" units="cm"/>
      <inkml:brushProperty name="color" value="#39C0BA"/>
    </inkml:brush>
  </inkml:definitions>
  <inkml:trace contextRef="#ctx0" brushRef="#br0">666 96 24575,'0'19'0,"0"7"0,-3 24 0,-4 9 0,-5 2 0,-4 10 0,1-3 0,-2 4 0,1 0-2119,-6 24 1,1 2 2118,4-16 0,0 4 0,3-5 0,2 13 0,2-2 0,2-22 0,0 2 0,0 2 0,0 4 0,1 1 0,-1 2 0,1 2 0,0 1 0,0 0 0,0 0 0,1 1 0,0-3 0,1-4 0,1-2 0,-1-1 0,1-6 0,-1 0 0,1 1 0,-1 14 0,-1 3 0,1-7 0,0-7 0,-1-1 0,1 3 0,-2 5 0,1-6 0,0-7 0,-1-1 0,-2 30 0,-1 4 0,3-32 0,0-1 0,1 1 0,0-1 0,0 1 0,0-1 0,1 1 0,-1-1 0,1-1 0,-1 26 0,0-3 0,0-5 0,0-1 32,0-2 0,0-1-32,-1-4 0,0-1 0,-1-3 0,1 0 0,0 3 0,-1 1 0,1-3 0,-1 0 0,1-2 0,-1-1 0,1-3 0,0-2 0,-1-4 0,1-1 0,1-5 0,0-1 0,1-2 0,0 1 0,0 0 0,0 0 0,0 1 0,0 0-19,1 0 1,0-1 18,1 1 0,0-1 0,0-1 0,1 1 0,-1-2 0,1 1 0,-2 45 0,1-6 0,-1-6 0,2-5 0,-1-3 0,3-3 0,0-1 0,0-1 0,0-6 0,3-6 0,4-6 3089,6-4-3089,7-2 1074,2 0-1074,-1-16 47,4 4-47,1-11 0,14 9 0,8 0 0,11 0 0,13-3 0,7-1 0,11 3 0,-39-16 0,0 0 0,0-1 0,0 0-216,0 0 1,0-1 215,-1-1 0,0-2 0,41 9 0,1-2-864,-8-4 864,-12-4 0,-15-3 0,-21-3 0,4 0 0,17 4 0,31 5 0,-28-5 0,4 0-2092,19 2 1,8-1 2091,-9-1 0,7-2 0,2 1 0,-18-2 0,1 0 0,2-1 0,3 1-1130,14 0 1,4 0-1,3-1 1,2 1 1129,-12-1 0,3-1 0,2 0 0,-1 0 0,0 0 0,-3 0 0,0 0 0,1-1 0,-1 1 0,0 0 0,1-1 0,1 1 0,-1 0 0,0 0 0,-2 0-695,-8-1 1,0 1-1,-1-1 1,-2 0-1,0 1 695,13 0 0,-1 0 0,-1 0 0,1 1-497,4-1 1,0 0 0,1 0 0,1 1 496,2-1 0,0 0 0,1 1 0,-1-1-159,-3 0 0,1 1 1,-1-1-1,-1 0 159,-2 1 0,0-1 0,-1 0 0,0 0 0,-3 0 0,-1 1 0,0-1 0,-2 0 233,-6 0 1,-2 0 0,-1 1 0,-2 0-234,18 1 0,-2 1 0,-2 0 424,-7 0 0,-1 1 0,-1 1-424,-5 0 0,-1 1 0,-1 0 0,-2-1 0,0 1 0,-1 0 0,29 5 0,-2-1 0,-7 1 0,-3-2 830,-5-1 1,-3-1-831,-7-2 0,0 0 0,14 1 0,-4-2 0,-31-5 0,0 0 1673,25 2 1,1-2-1674,-25-3 0,-1 0 0,13 0 0,2 0 0,-5 0 0,-1 0 0,-3 0 0,-2 0 2702,34 0-2702,-13 0 0,-11 0 2962,-7 2-2962,-2 0 1976,-7 2-1976,-7 0 1234,-8-2-1234,-5 0 0,-7-2 0,-2 0 0,1 0 0,-3 0 0,4 0 0,1 0 0,0-1 0,1-3 0,-2-2 0,-1-2 0,0-1 0,1-1 0,-1 0 0,1 0 0,0-2 0,0 2 0,-1-1 0,-3 0 0,-1 1 0,-2 0 0,1 0 0,-1-1 0,3-7 0,-6 7 0,4-7 0,-4 5 0,3-5 0,-2-1 0,2-6 0,1-6 0,1-18 0,1-12 0,4-31-254,-12 43 0,1-2 254,2-18 0,0-5-1892,0-11 1,0-1 1891,-2 2 0,0 0 0,0-2 0,-1 1-939,-1 5 1,-1-1 938,1-9 0,1-3 0,-3 26 0,0-1 0,-1 1 0,4-26 0,0 1 0,-2 5 0,1 2 0,-1 6 0,0 0 0,1-3 0,0-2 0,1-15 0,0-1 0,-1 5 0,0 0 0,-3 29 0,0-1 0,1 0-638,-1 1 0,-1-1 0,1 0 638,1-1 0,-1-1 0,1-3 0,1-15 0,0-2 0,0-2 0,1-1 0,0-2 0,0 0-778,0-3 1,1-1-1,0-1 778,-2 23 0,1-1 0,-1 0 0,1 1 0,2-19 0,1 1 0,-1 1 0,0 6 0,-1 0 0,1 1 0,-1-1 0,-1 0 0,0 1 0,-1-2 0,0 1 0,-1 0 74,1-1 1,-1 0 0,0 1-75,-1 2 0,-1 1 0,1-1 0,1-7 0,0 0 0,-2 9 0,-2 10 0,0 3 305,-1 3 0,1-5 1,0 6-306,-3-2 0,0 3 0,0-20 0,0-1 301,0 2 0,0 1-301,-1 4 0,-1 0 0,0 5 0,-2 2 0,1 3 0,0 2 0,0 3 0,1 2 0,0 6 0,1 3 0,-1-24 0,-9 33 3106,-9 22-3106,-19 4 0,-14-13 3085,-2-4-3085,-3-4 0,3 2 0,5 2 696,5 3-696,8 7 1786,7 6-1786,-1 4 0,-5 3 0,-3 3 0,-1 2 0,-29 2 0,-29-2-1051,35 3 0,-4-1 1051,-23 0 0,-7-1-995,21 1 1,-2 0 0,-4-1 994,10 1 0,-3 0 0,-2 0 0,-2 0-1275,-12-1 0,-3 0 0,-2 0 0,-2 0 1275,11 1 0,-1 0 0,-1 0 0,-2 0 0,0 1-564,-5 0 1,-2 0-1,-1 1 1,-1 0 0,-1 0 563,11 0 0,-1 1 0,-2 1 0,1-1 0,0 1 0,2 0-318,3 0 1,1 0-1,0 1 1,1-1-1,0 1 1,1 0 317,-11 0 0,2 0 0,1 1 0,-2 0 0,-2 0-188,7 1 1,-2 1 0,0 0-1,-2 0 1,2 1 0,1 0 187,5 1 0,1-1 0,0 1 0,1 0 0,-1 1 0,0-1 0,-2 1 0,-1 1 0,0-1 0,0 1 0,2 0 0,1-1 0,-10 2 0,1 0 0,2-1 0,3 1 0,6-2-89,-15 2 1,7 0 0,-2-2 88,15-2 0,-1-1 0,-1 0 0,2-1 503,-18 0 0,1 0 0,4-1-503,14-1 0,3 1 0,-1-1 0,-5-1 0,-2 1 0,7-2 0,-2-2 0,7 0 0,16 1 0,1 0 1410,-8-3 0,5 1-1410,5-2 0,-12-3 0,2-1 4217,13-1-4217,12 0 5908,9 2-5908,8 2 1842,-4 3-1842,-7 4 0,-21 1 0,11 0 0,-14 0 0,15 0 0,-12 0 0,-12 0 0,-17 0 0,-13 0 0,-1 0 0,11 0 0,7 0 0,4 0 0,5 0 0,2 0 0,9 0 0,4 0 0,-3 0 0,10 0 0,-2 0 0,-2 0 0,0 0 0,0 0 0,7 0 0,2 0 0,3 0 0,3 0 0,1 0 0,2 0 0,-2 0 0,-1 1 0,2 2 0,-1 2 0,2 1 0,1 1 0,1 0 0,4 0 0,2-2 0,4-2 0,2-1 0,-1-2 0,-5 0 0,6 0 0,-6 0 0,6 0 0,-5 0 0,1 0 0,-1 0 0,4 0 0,1 0 0,1-1 0,3-1 0,2 1 0,3-1 0,3 1 0,0-1 0,3 1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8:07:32.591"/>
    </inkml:context>
    <inkml:brush xml:id="br0">
      <inkml:brushProperty name="width" value="0.05" units="cm"/>
      <inkml:brushProperty name="height" value="0.05" units="cm"/>
      <inkml:brushProperty name="color" value="#39C0BA"/>
    </inkml:brush>
  </inkml:definitions>
  <inkml:trace contextRef="#ctx0" brushRef="#br0">1 0 24575,'10'2'0,"7"2"0,12 6 0,9 4 0,8 3 0,4 0 0,2 0 0,-5-3 0,-4-1 0,-5-3 0,-19-5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8:07:33.081"/>
    </inkml:context>
    <inkml:brush xml:id="br0">
      <inkml:brushProperty name="width" value="0.05" units="cm"/>
      <inkml:brushProperty name="height" value="0.05" units="cm"/>
      <inkml:brushProperty name="color" value="#39C0BA"/>
    </inkml:brush>
  </inkml:definitions>
  <inkml:trace contextRef="#ctx0" brushRef="#br0">559 1 19384,'-9'9'0,"-2"6"2406,3-3-2406,-6 9 883,-2 1-883,-9 10 459,-11 11-459,-17 16 0,-12 13 1030,-2-4-1030,0-3 0,8-10 0,9-11 0,5-2 0,23-22 0,10-9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9:46:12.336"/>
    </inkml:context>
    <inkml:brush xml:id="br0">
      <inkml:brushProperty name="width" value="0.05" units="cm"/>
      <inkml:brushProperty name="height" value="0.05" units="cm"/>
      <inkml:brushProperty name="color" value="#39C0BA"/>
    </inkml:brush>
  </inkml:definitions>
  <inkml:trace contextRef="#ctx0" brushRef="#br0">0 2539 24575,'0'-19'0,"0"-5"0,0-11 0,0-8 0,2-4 0,4-4 0,7-2 0,7-3 0,3-6 0,5-7 0,4-13-407,-13 35 0,2 0 407,4-5 0,2 0 0,3-1 0,3-1-920,6-6 1,4-2 919,6-5 0,3-1 0,5-3 0,3 0 0,-1 1 0,1 2 0,-2 6 0,1 2 0,0 2 0,-1-1 0,1 0 0,1 1-999,5-3 1,1 2 998,0 0 0,1 1 0,1 2 0,-2 3 0,-6 7 0,-3 3 0,-5 3 0,-1 2-673,3 1 0,-3 3 673,8-6-123,-9 5 1,-4 4 122,-18 13 1469,24-17-1469,-28 24 1982,2-1-1982,-3 2 1644,-5 3-1644,-2 1 1146,4 2-1146,-1 1 0,-7 2 0,-2-1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137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373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08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998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661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96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519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179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662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783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999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7272D63-43E0-488D-94AC-00A6C6BCCD1C}" type="slidenum">
              <a:rPr lang="en-US" smtClean="0"/>
              <a:pPr>
                <a:defRPr/>
              </a:pPr>
              <a:t>41</a:t>
            </a:fld>
            <a:endParaRPr lang="en-US"/>
          </a:p>
        </p:txBody>
      </p:sp>
    </p:spTree>
    <p:extLst>
      <p:ext uri="{BB962C8B-B14F-4D97-AF65-F5344CB8AC3E}">
        <p14:creationId xmlns:p14="http://schemas.microsoft.com/office/powerpoint/2010/main" val="3912285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767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8233D85E-0452-5137-981A-7109944B201F}"/>
            </a:ext>
          </a:extLst>
        </p:cNvPr>
        <p:cNvGrpSpPr/>
        <p:nvPr/>
      </p:nvGrpSpPr>
      <p:grpSpPr>
        <a:xfrm>
          <a:off x="0" y="0"/>
          <a:ext cx="0" cy="0"/>
          <a:chOff x="0" y="0"/>
          <a:chExt cx="0" cy="0"/>
        </a:xfrm>
      </p:grpSpPr>
      <p:sp>
        <p:nvSpPr>
          <p:cNvPr id="82" name="Google Shape;82;g35f391192_04:notes">
            <a:extLst>
              <a:ext uri="{FF2B5EF4-FFF2-40B4-BE49-F238E27FC236}">
                <a16:creationId xmlns:a16="http://schemas.microsoft.com/office/drawing/2014/main" id="{126271F9-4427-8DE9-4016-6FF288229C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4:notes">
            <a:extLst>
              <a:ext uri="{FF2B5EF4-FFF2-40B4-BE49-F238E27FC236}">
                <a16:creationId xmlns:a16="http://schemas.microsoft.com/office/drawing/2014/main" id="{30B2544E-B67C-89E3-1170-F470DC0028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229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Imagine you are running a job on </a:t>
            </a:r>
            <a:r>
              <a:rPr lang="en-US" dirty="0" err="1"/>
              <a:t>Rstudio</a:t>
            </a:r>
            <a:r>
              <a:rPr lang="en-US" dirty="0"/>
              <a:t> or in python and you rana. Bootstrap and if you choose a very small amount of simulations it runs in a couple of minutes but the moment you run it with a allot of simulations it takes a very long time, maybe your not sure how long and after running for two days you start to question if this is the best way to be doing this </a:t>
            </a:r>
          </a:p>
        </p:txBody>
      </p:sp>
    </p:spTree>
    <p:extLst>
      <p:ext uri="{BB962C8B-B14F-4D97-AF65-F5344CB8AC3E}">
        <p14:creationId xmlns:p14="http://schemas.microsoft.com/office/powerpoint/2010/main" val="1792096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Mention that the dots signify there could be more rows or more partitions </a:t>
            </a:r>
          </a:p>
        </p:txBody>
      </p:sp>
    </p:spTree>
    <p:extLst>
      <p:ext uri="{BB962C8B-B14F-4D97-AF65-F5344CB8AC3E}">
        <p14:creationId xmlns:p14="http://schemas.microsoft.com/office/powerpoint/2010/main" val="2642796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merged matrix </a:t>
            </a:r>
          </a:p>
          <a:p>
            <a:r>
              <a:rPr lang="en-US" dirty="0"/>
              <a:t>Show pdf  file </a:t>
            </a:r>
          </a:p>
        </p:txBody>
      </p:sp>
    </p:spTree>
    <p:extLst>
      <p:ext uri="{BB962C8B-B14F-4D97-AF65-F5344CB8AC3E}">
        <p14:creationId xmlns:p14="http://schemas.microsoft.com/office/powerpoint/2010/main" val="3499280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2000" dirty="0"/>
              <a:t>How does </a:t>
            </a:r>
            <a:r>
              <a:rPr lang="en-US" sz="2000" dirty="0" err="1"/>
              <a:t>nextflow</a:t>
            </a:r>
            <a:r>
              <a:rPr lang="en-US" sz="2000" dirty="0"/>
              <a:t> know that </a:t>
            </a:r>
            <a:r>
              <a:rPr lang="en-US" sz="2000" dirty="0">
                <a:solidFill>
                  <a:srgbClr val="FFC000"/>
                </a:solidFill>
                <a:latin typeface="Courier New" panose="02070309020205020404" pitchFamily="49" charset="0"/>
                <a:cs typeface="Courier New" panose="02070309020205020404" pitchFamily="49" charset="0"/>
              </a:rPr>
              <a:t>rpath corresponds to </a:t>
            </a:r>
            <a:r>
              <a:rPr lang="en-US" sz="2000" dirty="0">
                <a:solidFill>
                  <a:schemeClr val="bg1"/>
                </a:solidFill>
                <a:latin typeface="Courier New" panose="02070309020205020404" pitchFamily="49" charset="0"/>
                <a:cs typeface="Courier New" panose="02070309020205020404" pitchFamily="49" charset="0"/>
              </a:rPr>
              <a:t>boot.r? Because the order in which inputs were specified math the order in which there are called inside </a:t>
            </a:r>
            <a:endParaRPr lang="en-US" sz="2000" dirty="0">
              <a:solidFill>
                <a:srgbClr val="FFC000"/>
              </a:solidFill>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626304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2000" dirty="0"/>
              <a:t>How does </a:t>
            </a:r>
            <a:r>
              <a:rPr lang="en-US" sz="2000" dirty="0" err="1"/>
              <a:t>nextflow</a:t>
            </a:r>
            <a:r>
              <a:rPr lang="en-US" sz="2000" dirty="0"/>
              <a:t> know that </a:t>
            </a:r>
            <a:r>
              <a:rPr lang="en-US" sz="2000" dirty="0">
                <a:solidFill>
                  <a:srgbClr val="FFC000"/>
                </a:solidFill>
                <a:latin typeface="Courier New" panose="02070309020205020404" pitchFamily="49" charset="0"/>
                <a:cs typeface="Courier New" panose="02070309020205020404" pitchFamily="49" charset="0"/>
              </a:rPr>
              <a:t>rpath corresponds to </a:t>
            </a:r>
            <a:r>
              <a:rPr lang="en-US" sz="2000" dirty="0">
                <a:solidFill>
                  <a:schemeClr val="bg1"/>
                </a:solidFill>
                <a:latin typeface="Courier New" panose="02070309020205020404" pitchFamily="49" charset="0"/>
                <a:cs typeface="Courier New" panose="02070309020205020404" pitchFamily="49" charset="0"/>
              </a:rPr>
              <a:t>boot.r? Because the order in which inputs were specified math the order in which there are called inside </a:t>
            </a:r>
            <a:endParaRPr lang="en-US" sz="2000" dirty="0">
              <a:solidFill>
                <a:srgbClr val="FFC000"/>
              </a:solidFill>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2110004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2000" dirty="0"/>
              <a:t>How does </a:t>
            </a:r>
            <a:r>
              <a:rPr lang="en-US" sz="2000" dirty="0" err="1"/>
              <a:t>nextflow</a:t>
            </a:r>
            <a:r>
              <a:rPr lang="en-US" sz="2000" dirty="0"/>
              <a:t> know that </a:t>
            </a:r>
            <a:r>
              <a:rPr lang="en-US" sz="2000" dirty="0">
                <a:solidFill>
                  <a:srgbClr val="FFC000"/>
                </a:solidFill>
                <a:latin typeface="Courier New" panose="02070309020205020404" pitchFamily="49" charset="0"/>
                <a:cs typeface="Courier New" panose="02070309020205020404" pitchFamily="49" charset="0"/>
              </a:rPr>
              <a:t>rpath corresponds to </a:t>
            </a:r>
            <a:r>
              <a:rPr lang="en-US" sz="2000" dirty="0">
                <a:solidFill>
                  <a:schemeClr val="bg1"/>
                </a:solidFill>
                <a:latin typeface="Courier New" panose="02070309020205020404" pitchFamily="49" charset="0"/>
                <a:cs typeface="Courier New" panose="02070309020205020404" pitchFamily="49" charset="0"/>
              </a:rPr>
              <a:t>boot.r? Because the order in which inputs were specified math the order in which there are called inside </a:t>
            </a:r>
            <a:endParaRPr lang="en-US" sz="2000" dirty="0">
              <a:solidFill>
                <a:srgbClr val="FFC000"/>
              </a:solidFill>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25028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141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2000" dirty="0"/>
              <a:t>How does </a:t>
            </a:r>
            <a:r>
              <a:rPr lang="en-US" sz="2000" dirty="0" err="1"/>
              <a:t>nextflow</a:t>
            </a:r>
            <a:r>
              <a:rPr lang="en-US" sz="2000" dirty="0"/>
              <a:t> know that </a:t>
            </a:r>
            <a:r>
              <a:rPr lang="en-US" sz="2000" dirty="0">
                <a:solidFill>
                  <a:srgbClr val="FFC000"/>
                </a:solidFill>
                <a:latin typeface="Courier New" panose="02070309020205020404" pitchFamily="49" charset="0"/>
                <a:cs typeface="Courier New" panose="02070309020205020404" pitchFamily="49" charset="0"/>
              </a:rPr>
              <a:t>rpath corresponds to </a:t>
            </a:r>
            <a:r>
              <a:rPr lang="en-US" sz="2000" dirty="0">
                <a:solidFill>
                  <a:schemeClr val="bg1"/>
                </a:solidFill>
                <a:latin typeface="Courier New" panose="02070309020205020404" pitchFamily="49" charset="0"/>
                <a:cs typeface="Courier New" panose="02070309020205020404" pitchFamily="49" charset="0"/>
              </a:rPr>
              <a:t>boot.r? Because the order in which inputs were specified math the order in which there are called inside </a:t>
            </a:r>
            <a:endParaRPr lang="en-US" sz="2000" dirty="0">
              <a:solidFill>
                <a:srgbClr val="FFC000"/>
              </a:solidFill>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63497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2000" dirty="0"/>
              <a:t>How does </a:t>
            </a:r>
            <a:r>
              <a:rPr lang="en-US" sz="2000" dirty="0" err="1"/>
              <a:t>nextflow</a:t>
            </a:r>
            <a:r>
              <a:rPr lang="en-US" sz="2000" dirty="0"/>
              <a:t> know that </a:t>
            </a:r>
            <a:r>
              <a:rPr lang="en-US" sz="2000" dirty="0">
                <a:solidFill>
                  <a:srgbClr val="FFC000"/>
                </a:solidFill>
                <a:latin typeface="Courier New" panose="02070309020205020404" pitchFamily="49" charset="0"/>
                <a:cs typeface="Courier New" panose="02070309020205020404" pitchFamily="49" charset="0"/>
              </a:rPr>
              <a:t>rpath corresponds to </a:t>
            </a:r>
            <a:r>
              <a:rPr lang="en-US" sz="2000" dirty="0">
                <a:solidFill>
                  <a:schemeClr val="bg1"/>
                </a:solidFill>
                <a:latin typeface="Courier New" panose="02070309020205020404" pitchFamily="49" charset="0"/>
                <a:cs typeface="Courier New" panose="02070309020205020404" pitchFamily="49" charset="0"/>
              </a:rPr>
              <a:t>boot.r? Because the order in which inputs were specified math the order in which there are called inside </a:t>
            </a:r>
            <a:endParaRPr lang="en-US" sz="2000" dirty="0">
              <a:solidFill>
                <a:srgbClr val="FFC000"/>
              </a:solidFill>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762147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6846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1538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767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507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953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b92539d425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b92539d425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487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782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50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6" name="Google Shape;16;p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7" name="Google Shape;17;p3"/>
          <p:cNvCxnSpPr/>
          <p:nvPr/>
        </p:nvCxnSpPr>
        <p:spPr>
          <a:xfrm>
            <a:off x="939645"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18" name="Google Shape;18;p3"/>
          <p:cNvSpPr/>
          <p:nvPr/>
        </p:nvSpPr>
        <p:spPr>
          <a:xfrm flipH="1">
            <a:off x="632556" y="2267403"/>
            <a:ext cx="614400" cy="614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key color">
  <p:cSld name="Blank key color">
    <p:bg>
      <p:bgPr>
        <a:solidFill>
          <a:schemeClr val="accent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cxnSp>
        <p:nvCxnSpPr>
          <p:cNvPr id="65" name="Google Shape;65;p11"/>
          <p:cNvCxnSpPr/>
          <p:nvPr/>
        </p:nvCxnSpPr>
        <p:spPr>
          <a:xfrm>
            <a:off x="945638" y="0"/>
            <a:ext cx="0" cy="5143500"/>
          </a:xfrm>
          <a:prstGeom prst="straightConnector1">
            <a:avLst/>
          </a:prstGeom>
          <a:noFill/>
          <a:ln w="9525" cap="flat" cmpd="sng">
            <a:solidFill>
              <a:schemeClr val="dk1"/>
            </a:solidFill>
            <a:prstDash val="solid"/>
            <a:round/>
            <a:headEnd type="none" w="med" len="med"/>
            <a:tailEnd type="none" w="med" len="med"/>
          </a:ln>
        </p:spPr>
      </p:cxnSp>
      <p:sp>
        <p:nvSpPr>
          <p:cNvPr id="66" name="Google Shape;66;p11"/>
          <p:cNvSpPr/>
          <p:nvPr/>
        </p:nvSpPr>
        <p:spPr>
          <a:xfrm>
            <a:off x="844675" y="2470800"/>
            <a:ext cx="201900" cy="20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15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
        <p:cNvGrpSpPr/>
        <p:nvPr/>
      </p:nvGrpSpPr>
      <p:grpSpPr>
        <a:xfrm>
          <a:off x="0" y="0"/>
          <a:ext cx="0" cy="0"/>
          <a:chOff x="0" y="0"/>
          <a:chExt cx="0" cy="0"/>
        </a:xfrm>
      </p:grpSpPr>
      <p:cxnSp>
        <p:nvCxnSpPr>
          <p:cNvPr id="20" name="Google Shape;20;p4"/>
          <p:cNvCxnSpPr/>
          <p:nvPr/>
        </p:nvCxnSpPr>
        <p:spPr>
          <a:xfrm>
            <a:off x="945630"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21" name="Google Shape;21;p4"/>
          <p:cNvSpPr/>
          <p:nvPr/>
        </p:nvSpPr>
        <p:spPr>
          <a:xfrm>
            <a:off x="638325" y="2267417"/>
            <a:ext cx="614400" cy="6144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1633225" y="2161800"/>
            <a:ext cx="6700500" cy="819900"/>
          </a:xfrm>
          <a:prstGeom prst="rect">
            <a:avLst/>
          </a:prstGeom>
        </p:spPr>
        <p:txBody>
          <a:bodyPr spcFirstLastPara="1" wrap="square" lIns="91425" tIns="91425" rIns="91425" bIns="91425" anchor="ctr" anchorCtr="0">
            <a:noAutofit/>
          </a:bodyPr>
          <a:lstStyle>
            <a:lvl1pPr marL="457200" lvl="0" indent="-406400" rtl="0">
              <a:spcBef>
                <a:spcPts val="600"/>
              </a:spcBef>
              <a:spcAft>
                <a:spcPts val="0"/>
              </a:spcAft>
              <a:buSzPts val="2800"/>
              <a:buChar char="◦"/>
              <a:defRPr sz="2800" i="1">
                <a:solidFill>
                  <a:schemeClr val="accent1"/>
                </a:solidFill>
              </a:defRPr>
            </a:lvl1pPr>
            <a:lvl2pPr marL="914400" lvl="1" indent="-406400" rtl="0">
              <a:spcBef>
                <a:spcPts val="0"/>
              </a:spcBef>
              <a:spcAft>
                <a:spcPts val="0"/>
              </a:spcAft>
              <a:buSzPts val="2800"/>
              <a:buChar char="▫"/>
              <a:defRPr sz="2800" i="1">
                <a:solidFill>
                  <a:schemeClr val="accent1"/>
                </a:solidFill>
              </a:defRPr>
            </a:lvl2pPr>
            <a:lvl3pPr marL="1371600" lvl="2" indent="-406400" rtl="0">
              <a:spcBef>
                <a:spcPts val="0"/>
              </a:spcBef>
              <a:spcAft>
                <a:spcPts val="0"/>
              </a:spcAft>
              <a:buSzPts val="2800"/>
              <a:buChar char="■"/>
              <a:defRPr sz="2800" i="1">
                <a:solidFill>
                  <a:schemeClr val="accent1"/>
                </a:solidFill>
              </a:defRPr>
            </a:lvl3pPr>
            <a:lvl4pPr marL="1828800" lvl="3" indent="-406400" rtl="0">
              <a:spcBef>
                <a:spcPts val="0"/>
              </a:spcBef>
              <a:spcAft>
                <a:spcPts val="0"/>
              </a:spcAft>
              <a:buClr>
                <a:schemeClr val="accent1"/>
              </a:buClr>
              <a:buSzPts val="2800"/>
              <a:buChar char="●"/>
              <a:defRPr sz="2800" i="1">
                <a:solidFill>
                  <a:schemeClr val="accent1"/>
                </a:solidFill>
              </a:defRPr>
            </a:lvl4pPr>
            <a:lvl5pPr marL="2286000" lvl="4" indent="-406400" rtl="0">
              <a:spcBef>
                <a:spcPts val="0"/>
              </a:spcBef>
              <a:spcAft>
                <a:spcPts val="0"/>
              </a:spcAft>
              <a:buClr>
                <a:schemeClr val="accent1"/>
              </a:buClr>
              <a:buSzPts val="2800"/>
              <a:buChar char="○"/>
              <a:defRPr sz="2800" i="1">
                <a:solidFill>
                  <a:schemeClr val="accent1"/>
                </a:solidFill>
              </a:defRPr>
            </a:lvl5pPr>
            <a:lvl6pPr marL="2743200" lvl="5" indent="-406400" rtl="0">
              <a:spcBef>
                <a:spcPts val="0"/>
              </a:spcBef>
              <a:spcAft>
                <a:spcPts val="0"/>
              </a:spcAft>
              <a:buClr>
                <a:schemeClr val="accent1"/>
              </a:buClr>
              <a:buSzPts val="2800"/>
              <a:buChar char="■"/>
              <a:defRPr sz="2800" i="1">
                <a:solidFill>
                  <a:schemeClr val="accent1"/>
                </a:solidFill>
              </a:defRPr>
            </a:lvl6pPr>
            <a:lvl7pPr marL="3200400" lvl="6" indent="-406400" rtl="0">
              <a:spcBef>
                <a:spcPts val="0"/>
              </a:spcBef>
              <a:spcAft>
                <a:spcPts val="0"/>
              </a:spcAft>
              <a:buClr>
                <a:schemeClr val="accent1"/>
              </a:buClr>
              <a:buSzPts val="2800"/>
              <a:buChar char="●"/>
              <a:defRPr sz="2800" i="1">
                <a:solidFill>
                  <a:schemeClr val="accent1"/>
                </a:solidFill>
              </a:defRPr>
            </a:lvl7pPr>
            <a:lvl8pPr marL="3657600" lvl="7" indent="-406400" rtl="0">
              <a:spcBef>
                <a:spcPts val="0"/>
              </a:spcBef>
              <a:spcAft>
                <a:spcPts val="0"/>
              </a:spcAft>
              <a:buClr>
                <a:schemeClr val="accent1"/>
              </a:buClr>
              <a:buSzPts val="2800"/>
              <a:buChar char="○"/>
              <a:defRPr sz="2800" i="1">
                <a:solidFill>
                  <a:schemeClr val="accent1"/>
                </a:solidFill>
              </a:defRPr>
            </a:lvl8pPr>
            <a:lvl9pPr marL="4114800" lvl="8" indent="-406400">
              <a:spcBef>
                <a:spcPts val="0"/>
              </a:spcBef>
              <a:spcAft>
                <a:spcPts val="0"/>
              </a:spcAft>
              <a:buClr>
                <a:schemeClr val="accent1"/>
              </a:buClr>
              <a:buSzPts val="2800"/>
              <a:buChar char="■"/>
              <a:defRPr sz="2800" i="1">
                <a:solidFill>
                  <a:schemeClr val="accent1"/>
                </a:solidFill>
              </a:defRPr>
            </a:lvl9pPr>
          </a:lstStyle>
          <a:p>
            <a:endParaRPr/>
          </a:p>
        </p:txBody>
      </p:sp>
      <p:sp>
        <p:nvSpPr>
          <p:cNvPr id="23" name="Google Shape;23;p4"/>
          <p:cNvSpPr txBox="1"/>
          <p:nvPr/>
        </p:nvSpPr>
        <p:spPr>
          <a:xfrm>
            <a:off x="286541" y="2244031"/>
            <a:ext cx="1306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chemeClr val="accent1"/>
                </a:solidFill>
                <a:latin typeface="Quicksand"/>
                <a:ea typeface="Quicksand"/>
                <a:cs typeface="Quicksand"/>
                <a:sym typeface="Quicksand"/>
              </a:rPr>
              <a:t>“</a:t>
            </a:r>
            <a:endParaRPr sz="4800" b="1">
              <a:solidFill>
                <a:schemeClr val="accent1"/>
              </a:solidFill>
              <a:latin typeface="Quicksand"/>
              <a:ea typeface="Quicksand"/>
              <a:cs typeface="Quicksand"/>
              <a:sym typeface="Quicksand"/>
            </a:endParaRPr>
          </a:p>
        </p:txBody>
      </p:sp>
      <p:sp>
        <p:nvSpPr>
          <p:cNvPr id="24" name="Google Shape;24;p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solidFill>
                  <a:srgbClr val="39C0BA"/>
                </a:solidFill>
              </a:defRPr>
            </a:lvl1pPr>
            <a:lvl2pPr lvl="1">
              <a:buNone/>
              <a:defRPr>
                <a:solidFill>
                  <a:srgbClr val="39C0BA"/>
                </a:solidFill>
              </a:defRPr>
            </a:lvl2pPr>
            <a:lvl3pPr lvl="2">
              <a:buNone/>
              <a:defRPr>
                <a:solidFill>
                  <a:srgbClr val="39C0BA"/>
                </a:solidFill>
              </a:defRPr>
            </a:lvl3pPr>
            <a:lvl4pPr lvl="3">
              <a:buNone/>
              <a:defRPr>
                <a:solidFill>
                  <a:srgbClr val="39C0BA"/>
                </a:solidFill>
              </a:defRPr>
            </a:lvl4pPr>
            <a:lvl5pPr lvl="4">
              <a:buNone/>
              <a:defRPr>
                <a:solidFill>
                  <a:srgbClr val="39C0BA"/>
                </a:solidFill>
              </a:defRPr>
            </a:lvl5pPr>
            <a:lvl6pPr lvl="5">
              <a:buNone/>
              <a:defRPr>
                <a:solidFill>
                  <a:srgbClr val="39C0BA"/>
                </a:solidFill>
              </a:defRPr>
            </a:lvl6pPr>
            <a:lvl7pPr lvl="6">
              <a:buNone/>
              <a:defRPr>
                <a:solidFill>
                  <a:srgbClr val="39C0BA"/>
                </a:solidFill>
              </a:defRPr>
            </a:lvl7pPr>
            <a:lvl8pPr lvl="7">
              <a:buNone/>
              <a:defRPr>
                <a:solidFill>
                  <a:srgbClr val="39C0BA"/>
                </a:solidFill>
              </a:defRPr>
            </a:lvl8pPr>
            <a:lvl9pPr lvl="8">
              <a:buNone/>
              <a:defRPr>
                <a:solidFill>
                  <a:srgbClr val="39C0BA"/>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0091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4" name="Google Shape;34;p6"/>
          <p:cNvSpPr txBox="1">
            <a:spLocks noGrp="1"/>
          </p:cNvSpPr>
          <p:nvPr>
            <p:ph type="body" idx="1"/>
          </p:nvPr>
        </p:nvSpPr>
        <p:spPr>
          <a:xfrm>
            <a:off x="1165475"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71570"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6"/>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38" name="Google Shape;38;p6"/>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1" name="Google Shape;61;p10"/>
          <p:cNvCxnSpPr/>
          <p:nvPr/>
        </p:nvCxnSpPr>
        <p:spPr>
          <a:xfrm>
            <a:off x="945638" y="0"/>
            <a:ext cx="0" cy="5143500"/>
          </a:xfrm>
          <a:prstGeom prst="straightConnector1">
            <a:avLst/>
          </a:prstGeom>
          <a:noFill/>
          <a:ln w="9525" cap="flat" cmpd="sng">
            <a:solidFill>
              <a:srgbClr val="999FA9"/>
            </a:solidFill>
            <a:prstDash val="solid"/>
            <a:round/>
            <a:headEnd type="none" w="med" len="med"/>
            <a:tailEnd type="none" w="med" len="med"/>
          </a:ln>
        </p:spPr>
      </p:cxnSp>
      <p:sp>
        <p:nvSpPr>
          <p:cNvPr id="62" name="Google Shape;62;p10"/>
          <p:cNvSpPr/>
          <p:nvPr/>
        </p:nvSpPr>
        <p:spPr>
          <a:xfrm>
            <a:off x="844675" y="2470800"/>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16825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1" name="Google Shape;51;p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2" name="Google Shape;52;p8"/>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53" name="Google Shape;53;p8"/>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80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ABBED5C-281E-D04B-A242-DC7B480DDB43}" type="datetimeFigureOut">
              <a:rPr lang="en-US" smtClean="0"/>
              <a:t>1/23/24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7E5A0CD-5DB2-A448-9B00-A28E358BABC7}" type="slidenum">
              <a:rPr lang="en-US" smtClean="0"/>
              <a:t>‹#›</a:t>
            </a:fld>
            <a:endParaRPr lang="en-US"/>
          </a:p>
        </p:txBody>
      </p:sp>
    </p:spTree>
    <p:extLst>
      <p:ext uri="{BB962C8B-B14F-4D97-AF65-F5344CB8AC3E}">
        <p14:creationId xmlns:p14="http://schemas.microsoft.com/office/powerpoint/2010/main" val="3176855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2832475"/>
            <a:ext cx="0" cy="2310900"/>
          </a:xfrm>
          <a:prstGeom prst="straightConnector1">
            <a:avLst/>
          </a:prstGeom>
          <a:noFill/>
          <a:ln w="9525" cap="flat" cmpd="sng">
            <a:solidFill>
              <a:schemeClr val="accent5"/>
            </a:solidFill>
            <a:prstDash val="solid"/>
            <a:round/>
            <a:headEnd type="none" w="med" len="med"/>
            <a:tailEnd type="none" w="med" len="med"/>
          </a:ln>
        </p:spPr>
      </p:cxnSp>
      <p:sp>
        <p:nvSpPr>
          <p:cNvPr id="12" name="Google Shape;12;p2"/>
          <p:cNvSpPr/>
          <p:nvPr/>
        </p:nvSpPr>
        <p:spPr>
          <a:xfrm>
            <a:off x="845250" y="2643475"/>
            <a:ext cx="189000" cy="189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76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2" name="Google Shape;42;p7"/>
          <p:cNvSpPr txBox="1">
            <a:spLocks noGrp="1"/>
          </p:cNvSpPr>
          <p:nvPr>
            <p:ph type="body" idx="1"/>
          </p:nvPr>
        </p:nvSpPr>
        <p:spPr>
          <a:xfrm>
            <a:off x="1165475"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2"/>
          </p:nvPr>
        </p:nvSpPr>
        <p:spPr>
          <a:xfrm>
            <a:off x="3692249"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body" idx="3"/>
          </p:nvPr>
        </p:nvSpPr>
        <p:spPr>
          <a:xfrm>
            <a:off x="6219023"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5" name="Google Shape;45;p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6" name="Google Shape;46;p7"/>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47" name="Google Shape;47;p7"/>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350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Quicksand"/>
              <a:buNone/>
              <a:defRPr sz="1800">
                <a:latin typeface="Quicksand"/>
                <a:ea typeface="Quicksand"/>
                <a:cs typeface="Quicksand"/>
                <a:sym typeface="Quicksand"/>
              </a:defRPr>
            </a:lvl1pPr>
            <a:lvl2pPr lvl="1" rtl="0">
              <a:spcBef>
                <a:spcPts val="0"/>
              </a:spcBef>
              <a:spcAft>
                <a:spcPts val="0"/>
              </a:spcAft>
              <a:buSzPts val="1800"/>
              <a:buFont typeface="Quicksand"/>
              <a:buNone/>
              <a:defRPr sz="1800">
                <a:latin typeface="Quicksand"/>
                <a:ea typeface="Quicksand"/>
                <a:cs typeface="Quicksand"/>
                <a:sym typeface="Quicksand"/>
              </a:defRPr>
            </a:lvl2pPr>
            <a:lvl3pPr lvl="2" rtl="0">
              <a:spcBef>
                <a:spcPts val="0"/>
              </a:spcBef>
              <a:spcAft>
                <a:spcPts val="0"/>
              </a:spcAft>
              <a:buSzPts val="1800"/>
              <a:buFont typeface="Quicksand"/>
              <a:buNone/>
              <a:defRPr sz="1800">
                <a:latin typeface="Quicksand"/>
                <a:ea typeface="Quicksand"/>
                <a:cs typeface="Quicksand"/>
                <a:sym typeface="Quicksand"/>
              </a:defRPr>
            </a:lvl3pPr>
            <a:lvl4pPr lvl="3" rtl="0">
              <a:spcBef>
                <a:spcPts val="0"/>
              </a:spcBef>
              <a:spcAft>
                <a:spcPts val="0"/>
              </a:spcAft>
              <a:buSzPts val="1800"/>
              <a:buFont typeface="Quicksand"/>
              <a:buNone/>
              <a:defRPr sz="1800">
                <a:latin typeface="Quicksand"/>
                <a:ea typeface="Quicksand"/>
                <a:cs typeface="Quicksand"/>
                <a:sym typeface="Quicksand"/>
              </a:defRPr>
            </a:lvl4pPr>
            <a:lvl5pPr lvl="4" rtl="0">
              <a:spcBef>
                <a:spcPts val="0"/>
              </a:spcBef>
              <a:spcAft>
                <a:spcPts val="0"/>
              </a:spcAft>
              <a:buSzPts val="1800"/>
              <a:buFont typeface="Quicksand"/>
              <a:buNone/>
              <a:defRPr sz="1800">
                <a:latin typeface="Quicksand"/>
                <a:ea typeface="Quicksand"/>
                <a:cs typeface="Quicksand"/>
                <a:sym typeface="Quicksand"/>
              </a:defRPr>
            </a:lvl5pPr>
            <a:lvl6pPr lvl="5" rtl="0">
              <a:spcBef>
                <a:spcPts val="0"/>
              </a:spcBef>
              <a:spcAft>
                <a:spcPts val="0"/>
              </a:spcAft>
              <a:buSzPts val="1800"/>
              <a:buFont typeface="Quicksand"/>
              <a:buNone/>
              <a:defRPr sz="1800">
                <a:latin typeface="Quicksand"/>
                <a:ea typeface="Quicksand"/>
                <a:cs typeface="Quicksand"/>
                <a:sym typeface="Quicksand"/>
              </a:defRPr>
            </a:lvl6pPr>
            <a:lvl7pPr lvl="6" rtl="0">
              <a:spcBef>
                <a:spcPts val="0"/>
              </a:spcBef>
              <a:spcAft>
                <a:spcPts val="0"/>
              </a:spcAft>
              <a:buSzPts val="1800"/>
              <a:buFont typeface="Quicksand"/>
              <a:buNone/>
              <a:defRPr sz="1800">
                <a:latin typeface="Quicksand"/>
                <a:ea typeface="Quicksand"/>
                <a:cs typeface="Quicksand"/>
                <a:sym typeface="Quicksand"/>
              </a:defRPr>
            </a:lvl7pPr>
            <a:lvl8pPr lvl="7" rtl="0">
              <a:spcBef>
                <a:spcPts val="0"/>
              </a:spcBef>
              <a:spcAft>
                <a:spcPts val="0"/>
              </a:spcAft>
              <a:buSzPts val="1800"/>
              <a:buFont typeface="Quicksand"/>
              <a:buNone/>
              <a:defRPr sz="1800">
                <a:latin typeface="Quicksand"/>
                <a:ea typeface="Quicksand"/>
                <a:cs typeface="Quicksand"/>
                <a:sym typeface="Quicksand"/>
              </a:defRPr>
            </a:lvl8pPr>
            <a:lvl9pPr lvl="8" rtl="0">
              <a:spcBef>
                <a:spcPts val="0"/>
              </a:spcBef>
              <a:spcAft>
                <a:spcPts val="0"/>
              </a:spcAft>
              <a:buSzPts val="1800"/>
              <a:buFont typeface="Quicksand"/>
              <a:buNone/>
              <a:defRPr sz="1800">
                <a:latin typeface="Quicksand"/>
                <a:ea typeface="Quicksand"/>
                <a:cs typeface="Quicksand"/>
                <a:sym typeface="Quicksand"/>
              </a:defRPr>
            </a:lvl9pPr>
          </a:lstStyle>
          <a:p>
            <a:endParaRPr/>
          </a:p>
        </p:txBody>
      </p:sp>
      <p:sp>
        <p:nvSpPr>
          <p:cNvPr id="27" name="Google Shape;27;p5"/>
          <p:cNvSpPr txBox="1">
            <a:spLocks noGrp="1"/>
          </p:cNvSpPr>
          <p:nvPr>
            <p:ph type="body" idx="1"/>
          </p:nvPr>
        </p:nvSpPr>
        <p:spPr>
          <a:xfrm>
            <a:off x="1165498" y="1086799"/>
            <a:ext cx="68580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28" name="Google Shape;28;p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30" name="Google Shape;30;p5"/>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351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1pPr>
            <a:lvl2pPr lvl="1">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2pPr>
            <a:lvl3pPr lvl="2">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3pPr>
            <a:lvl4pPr lvl="3">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4pPr>
            <a:lvl5pPr lvl="4">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5pPr>
            <a:lvl6pPr lvl="5">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6pPr>
            <a:lvl7pPr lvl="6">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7pPr>
            <a:lvl8pPr lvl="7">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8pPr>
            <a:lvl9pPr lvl="8">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1pPr>
            <a:lvl2pPr marL="914400" lvl="1"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2pPr>
            <a:lvl3pPr marL="1371600" lvl="2"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3pPr>
            <a:lvl4pPr marL="1828800" lvl="3"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4pPr>
            <a:lvl5pPr marL="2286000" lvl="4"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5pPr>
            <a:lvl6pPr marL="2743200" lvl="5"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6pPr>
            <a:lvl7pPr marL="3200400" lvl="6"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7pPr>
            <a:lvl8pPr marL="3657600" lvl="7"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8pPr>
            <a:lvl9pPr marL="4114800" lvl="8"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Quicksand"/>
                <a:ea typeface="Quicksand"/>
                <a:cs typeface="Quicksand"/>
                <a:sym typeface="Quicksand"/>
              </a:defRPr>
            </a:lvl1pPr>
            <a:lvl2pPr lvl="1" algn="r">
              <a:buNone/>
              <a:defRPr sz="1200">
                <a:solidFill>
                  <a:schemeClr val="accent1"/>
                </a:solidFill>
                <a:latin typeface="Quicksand"/>
                <a:ea typeface="Quicksand"/>
                <a:cs typeface="Quicksand"/>
                <a:sym typeface="Quicksand"/>
              </a:defRPr>
            </a:lvl2pPr>
            <a:lvl3pPr lvl="2" algn="r">
              <a:buNone/>
              <a:defRPr sz="1200">
                <a:solidFill>
                  <a:schemeClr val="accent1"/>
                </a:solidFill>
                <a:latin typeface="Quicksand"/>
                <a:ea typeface="Quicksand"/>
                <a:cs typeface="Quicksand"/>
                <a:sym typeface="Quicksand"/>
              </a:defRPr>
            </a:lvl3pPr>
            <a:lvl4pPr lvl="3" algn="r">
              <a:buNone/>
              <a:defRPr sz="1200">
                <a:solidFill>
                  <a:schemeClr val="accent1"/>
                </a:solidFill>
                <a:latin typeface="Quicksand"/>
                <a:ea typeface="Quicksand"/>
                <a:cs typeface="Quicksand"/>
                <a:sym typeface="Quicksand"/>
              </a:defRPr>
            </a:lvl4pPr>
            <a:lvl5pPr lvl="4" algn="r">
              <a:buNone/>
              <a:defRPr sz="1200">
                <a:solidFill>
                  <a:schemeClr val="accent1"/>
                </a:solidFill>
                <a:latin typeface="Quicksand"/>
                <a:ea typeface="Quicksand"/>
                <a:cs typeface="Quicksand"/>
                <a:sym typeface="Quicksand"/>
              </a:defRPr>
            </a:lvl5pPr>
            <a:lvl6pPr lvl="5" algn="r">
              <a:buNone/>
              <a:defRPr sz="1200">
                <a:solidFill>
                  <a:schemeClr val="accent1"/>
                </a:solidFill>
                <a:latin typeface="Quicksand"/>
                <a:ea typeface="Quicksand"/>
                <a:cs typeface="Quicksand"/>
                <a:sym typeface="Quicksand"/>
              </a:defRPr>
            </a:lvl6pPr>
            <a:lvl7pPr lvl="6" algn="r">
              <a:buNone/>
              <a:defRPr sz="1200">
                <a:solidFill>
                  <a:schemeClr val="accent1"/>
                </a:solidFill>
                <a:latin typeface="Quicksand"/>
                <a:ea typeface="Quicksand"/>
                <a:cs typeface="Quicksand"/>
                <a:sym typeface="Quicksand"/>
              </a:defRPr>
            </a:lvl7pPr>
            <a:lvl8pPr lvl="7" algn="r">
              <a:buNone/>
              <a:defRPr sz="1200">
                <a:solidFill>
                  <a:schemeClr val="accent1"/>
                </a:solidFill>
                <a:latin typeface="Quicksand"/>
                <a:ea typeface="Quicksand"/>
                <a:cs typeface="Quicksand"/>
                <a:sym typeface="Quicksand"/>
              </a:defRPr>
            </a:lvl8pPr>
            <a:lvl9pPr lvl="8" algn="r">
              <a:buNone/>
              <a:defRPr sz="1200">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6"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32.png"/><Relationship Id="rId11" Type="http://schemas.openxmlformats.org/officeDocument/2006/relationships/image" Target="../media/image36.jpe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jpe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seqera.io/" TargetMode="External"/><Relationship Id="rId2" Type="http://schemas.openxmlformats.org/officeDocument/2006/relationships/hyperlink" Target="https://www.nextflow.io/"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23.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PlKJ0IDV_ds" TargetMode="External"/><Relationship Id="rId2" Type="http://schemas.openxmlformats.org/officeDocument/2006/relationships/hyperlink" Target="https://nf-co.re/spinningjenny" TargetMode="Externa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hyperlink" Target="https://carpentries-incubator.github.io/Pipeline_Training_with_Nextflow/" TargetMode="External"/><Relationship Id="rId2" Type="http://schemas.openxmlformats.org/officeDocument/2006/relationships/hyperlink" Target="https://seqera.io/blog/running-ai-workloads-in-the-cloud-with-nextflow-tower-a-step-by-step-guide/" TargetMode="External"/><Relationship Id="rId1" Type="http://schemas.openxmlformats.org/officeDocument/2006/relationships/slideLayout" Target="../slideLayouts/slideLayout9.xml"/><Relationship Id="rId6" Type="http://schemas.openxmlformats.org/officeDocument/2006/relationships/hyperlink" Target="https://github.com/vntasis/stan-nf" TargetMode="External"/><Relationship Id="rId5" Type="http://schemas.openxmlformats.org/officeDocument/2006/relationships/hyperlink" Target="https://github.com/scilus/tractoflow" TargetMode="External"/><Relationship Id="rId4" Type="http://schemas.openxmlformats.org/officeDocument/2006/relationships/hyperlink" Target="https://github.com/proycon/nederlab-pipelin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2.bin"/><Relationship Id="rId1" Type="http://schemas.openxmlformats.org/officeDocument/2006/relationships/slideLayout" Target="../slideLayouts/slideLayout6.xml"/><Relationship Id="rId5" Type="http://schemas.openxmlformats.org/officeDocument/2006/relationships/image" Target="../media/image54.w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image" Target="../media/image130.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hyperlink" Target="https://carpentries-incubator.github.io/workflows-nextflow/" TargetMode="External"/><Relationship Id="rId13" Type="http://schemas.openxmlformats.org/officeDocument/2006/relationships/hyperlink" Target="https://www.nextflow.io/slack-invite.html" TargetMode="External"/><Relationship Id="rId3" Type="http://schemas.openxmlformats.org/officeDocument/2006/relationships/hyperlink" Target="https://www.nextflow.io/docs/latest/index.html" TargetMode="External"/><Relationship Id="rId7" Type="http://schemas.openxmlformats.org/officeDocument/2006/relationships/hyperlink" Target="https://training.seqera.io/" TargetMode="External"/><Relationship Id="rId12" Type="http://schemas.openxmlformats.org/officeDocument/2006/relationships/hyperlink" Target="https://github.com/nextflow-io/awesome-nextflow" TargetMode="External"/><Relationship Id="rId2" Type="http://schemas.openxmlformats.org/officeDocument/2006/relationships/hyperlink" Target="https://www.nextflow.io/" TargetMode="External"/><Relationship Id="rId1" Type="http://schemas.openxmlformats.org/officeDocument/2006/relationships/slideLayout" Target="../slideLayouts/slideLayout2.xml"/><Relationship Id="rId6" Type="http://schemas.openxmlformats.org/officeDocument/2006/relationships/hyperlink" Target="https://seqera.io/nextflow/workshop/" TargetMode="External"/><Relationship Id="rId11" Type="http://schemas.openxmlformats.org/officeDocument/2006/relationships/hyperlink" Target="https://bactopia.github.io/" TargetMode="External"/><Relationship Id="rId5" Type="http://schemas.openxmlformats.org/officeDocument/2006/relationships/hyperlink" Target="https://training.nextflow.io/" TargetMode="External"/><Relationship Id="rId10" Type="http://schemas.openxmlformats.org/officeDocument/2006/relationships/hyperlink" Target="https://github.com/nf-core/modules" TargetMode="External"/><Relationship Id="rId4" Type="http://schemas.openxmlformats.org/officeDocument/2006/relationships/hyperlink" Target="https://nf-co.re/docs" TargetMode="External"/><Relationship Id="rId9" Type="http://schemas.openxmlformats.org/officeDocument/2006/relationships/hyperlink" Target="https://nf-co.re/pipelines" TargetMode="External"/><Relationship Id="rId14" Type="http://schemas.openxmlformats.org/officeDocument/2006/relationships/hyperlink" Target="https://nf-co.re/joi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647122"/>
            <a:ext cx="7702242" cy="23390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solidFill>
                  <a:srgbClr val="39C0BA"/>
                </a:solidFill>
              </a:rPr>
              <a:t>Using Nextflow with ARCC</a:t>
            </a:r>
            <a:br>
              <a:rPr lang="en-US" dirty="0"/>
            </a:br>
            <a:br>
              <a:rPr lang="en-US" sz="1600" dirty="0"/>
            </a:br>
            <a:r>
              <a:rPr lang="en-US" sz="1600" dirty="0"/>
              <a:t>University of Wyoming</a:t>
            </a:r>
            <a:br>
              <a:rPr lang="en-US" sz="1600" dirty="0"/>
            </a:br>
            <a:br>
              <a:rPr lang="en-US" sz="1600" dirty="0"/>
            </a:br>
            <a:r>
              <a:rPr lang="en-US" sz="1400" dirty="0"/>
              <a:t>Robert A. Petit III, PhD</a:t>
            </a:r>
            <a:br>
              <a:rPr lang="en-US" sz="1400" dirty="0"/>
            </a:br>
            <a:r>
              <a:rPr lang="en-US" sz="1400" dirty="0"/>
              <a:t>Timothy Robinson, PhD</a:t>
            </a:r>
            <a:br>
              <a:rPr lang="en-US" sz="1400" dirty="0"/>
            </a:br>
            <a:r>
              <a:rPr lang="en-US" sz="1400" dirty="0"/>
              <a:t>Daniel Hintz, MS</a:t>
            </a:r>
            <a:br>
              <a:rPr lang="en-US" sz="1400" dirty="0"/>
            </a:br>
            <a:r>
              <a:rPr lang="en-US" sz="1400" dirty="0"/>
              <a:t>May 15</a:t>
            </a:r>
            <a:r>
              <a:rPr lang="en-US" sz="1400" baseline="30000" dirty="0"/>
              <a:t>th</a:t>
            </a:r>
            <a:r>
              <a:rPr lang="en-US" sz="1400" dirty="0"/>
              <a:t>, 2023</a:t>
            </a:r>
          </a:p>
        </p:txBody>
      </p:sp>
      <p:pic>
        <p:nvPicPr>
          <p:cNvPr id="3" name="Picture 2">
            <a:extLst>
              <a:ext uri="{FF2B5EF4-FFF2-40B4-BE49-F238E27FC236}">
                <a16:creationId xmlns:a16="http://schemas.microsoft.com/office/drawing/2014/main" id="{6287A140-E48F-E327-CB0F-130EDA3EEA66}"/>
              </a:ext>
            </a:extLst>
          </p:cNvPr>
          <p:cNvPicPr>
            <a:picLocks noChangeAspect="1"/>
          </p:cNvPicPr>
          <p:nvPr/>
        </p:nvPicPr>
        <p:blipFill>
          <a:blip r:embed="rId3"/>
          <a:stretch>
            <a:fillRect/>
          </a:stretch>
        </p:blipFill>
        <p:spPr>
          <a:xfrm>
            <a:off x="6844581" y="3705969"/>
            <a:ext cx="2091600" cy="1280160"/>
          </a:xfrm>
          <a:prstGeom prst="rect">
            <a:avLst/>
          </a:prstGeom>
        </p:spPr>
      </p:pic>
      <p:pic>
        <p:nvPicPr>
          <p:cNvPr id="2" name="Picture 1">
            <a:extLst>
              <a:ext uri="{FF2B5EF4-FFF2-40B4-BE49-F238E27FC236}">
                <a16:creationId xmlns:a16="http://schemas.microsoft.com/office/drawing/2014/main" id="{6FE0AAFF-5F9C-2766-BC19-09966BCE3D93}"/>
              </a:ext>
            </a:extLst>
          </p:cNvPr>
          <p:cNvPicPr>
            <a:picLocks noChangeAspect="1"/>
          </p:cNvPicPr>
          <p:nvPr/>
        </p:nvPicPr>
        <p:blipFill>
          <a:blip r:embed="rId4"/>
          <a:srcRect/>
          <a:stretch/>
        </p:blipFill>
        <p:spPr>
          <a:xfrm>
            <a:off x="1539618" y="1113937"/>
            <a:ext cx="3787455" cy="760727"/>
          </a:xfrm>
          <a:prstGeom prst="rect">
            <a:avLst/>
          </a:prstGeom>
        </p:spPr>
      </p:pic>
      <p:pic>
        <p:nvPicPr>
          <p:cNvPr id="9218" name="Picture 2" descr="Advanced Research Computing Center - ARCC | Laramie WY">
            <a:extLst>
              <a:ext uri="{FF2B5EF4-FFF2-40B4-BE49-F238E27FC236}">
                <a16:creationId xmlns:a16="http://schemas.microsoft.com/office/drawing/2014/main" id="{14594996-5F58-7644-6AD9-C69FA0501F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0166" y="429491"/>
            <a:ext cx="1934216" cy="1934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2355B-2C04-87E6-A449-88B06D09A0F8}"/>
              </a:ext>
            </a:extLst>
          </p:cNvPr>
          <p:cNvSpPr>
            <a:spLocks noGrp="1"/>
          </p:cNvSpPr>
          <p:nvPr>
            <p:ph type="title"/>
          </p:nvPr>
        </p:nvSpPr>
        <p:spPr/>
        <p:txBody>
          <a:bodyPr/>
          <a:lstStyle/>
          <a:p>
            <a:r>
              <a:rPr lang="en-US" dirty="0"/>
              <a:t>Ongoing collaborations between WPHL and UW</a:t>
            </a:r>
          </a:p>
        </p:txBody>
      </p:sp>
      <p:sp>
        <p:nvSpPr>
          <p:cNvPr id="3" name="Text Placeholder 2">
            <a:extLst>
              <a:ext uri="{FF2B5EF4-FFF2-40B4-BE49-F238E27FC236}">
                <a16:creationId xmlns:a16="http://schemas.microsoft.com/office/drawing/2014/main" id="{F23F2A0A-E876-8C41-6382-4139CF121AE6}"/>
              </a:ext>
            </a:extLst>
          </p:cNvPr>
          <p:cNvSpPr>
            <a:spLocks noGrp="1"/>
          </p:cNvSpPr>
          <p:nvPr>
            <p:ph type="body" idx="1"/>
          </p:nvPr>
        </p:nvSpPr>
        <p:spPr>
          <a:xfrm>
            <a:off x="1206614" y="1122113"/>
            <a:ext cx="5202575" cy="3630017"/>
          </a:xfrm>
        </p:spPr>
        <p:txBody>
          <a:bodyPr/>
          <a:lstStyle/>
          <a:p>
            <a:r>
              <a:rPr lang="en-US" dirty="0" err="1"/>
              <a:t>Bledar</a:t>
            </a:r>
            <a:r>
              <a:rPr lang="en-US" dirty="0"/>
              <a:t> Bisha, PhD</a:t>
            </a:r>
          </a:p>
          <a:p>
            <a:pPr marL="101600" indent="0">
              <a:buNone/>
            </a:pPr>
            <a:r>
              <a:rPr lang="en-US" dirty="0"/>
              <a:t>	</a:t>
            </a:r>
            <a:r>
              <a:rPr lang="en-US" sz="1400" dirty="0"/>
              <a:t>Animal Sciences Department Head</a:t>
            </a:r>
          </a:p>
          <a:p>
            <a:r>
              <a:rPr lang="en-US" dirty="0"/>
              <a:t>Nic Blouin, PhD</a:t>
            </a:r>
          </a:p>
          <a:p>
            <a:pPr marL="101600" indent="0">
              <a:buNone/>
            </a:pPr>
            <a:r>
              <a:rPr lang="en-US" sz="1400" dirty="0"/>
              <a:t>	Bioinformatics Core Director Research Scientist</a:t>
            </a:r>
          </a:p>
          <a:p>
            <a:r>
              <a:rPr lang="en-US" dirty="0"/>
              <a:t>Tim Robinson, PhD</a:t>
            </a:r>
          </a:p>
          <a:p>
            <a:pPr marL="101600" indent="0">
              <a:buNone/>
            </a:pPr>
            <a:r>
              <a:rPr lang="en-US" dirty="0"/>
              <a:t>	</a:t>
            </a:r>
            <a:r>
              <a:rPr lang="en-US" sz="1400" dirty="0"/>
              <a:t>Professor of Statistics</a:t>
            </a:r>
          </a:p>
          <a:p>
            <a:r>
              <a:rPr lang="en-US" dirty="0"/>
              <a:t>Dan Hintz, MS </a:t>
            </a:r>
          </a:p>
          <a:p>
            <a:pPr marL="101600" indent="0">
              <a:buNone/>
            </a:pPr>
            <a:r>
              <a:rPr lang="en-US" sz="1400" dirty="0"/>
              <a:t>	MS candidate in Statistics</a:t>
            </a:r>
          </a:p>
          <a:p>
            <a:pPr marL="558800" lvl="1" indent="0">
              <a:buNone/>
            </a:pPr>
            <a:r>
              <a:rPr lang="en-US" sz="1400" dirty="0"/>
              <a:t>	Interned with WPHL through INBRE</a:t>
            </a:r>
          </a:p>
        </p:txBody>
      </p:sp>
      <p:sp>
        <p:nvSpPr>
          <p:cNvPr id="5" name="Slide Number Placeholder 4">
            <a:extLst>
              <a:ext uri="{FF2B5EF4-FFF2-40B4-BE49-F238E27FC236}">
                <a16:creationId xmlns:a16="http://schemas.microsoft.com/office/drawing/2014/main" id="{354D1FF2-E57A-053C-3C20-AA95E1FEE3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Picture 6" descr="Text&#10;&#10;Description automatically generated">
            <a:extLst>
              <a:ext uri="{FF2B5EF4-FFF2-40B4-BE49-F238E27FC236}">
                <a16:creationId xmlns:a16="http://schemas.microsoft.com/office/drawing/2014/main" id="{6DA835BE-DC66-13B1-EEDB-639DC3B8935C}"/>
              </a:ext>
            </a:extLst>
          </p:cNvPr>
          <p:cNvPicPr>
            <a:picLocks noChangeAspect="1"/>
          </p:cNvPicPr>
          <p:nvPr/>
        </p:nvPicPr>
        <p:blipFill>
          <a:blip r:embed="rId2"/>
          <a:stretch>
            <a:fillRect/>
          </a:stretch>
        </p:blipFill>
        <p:spPr>
          <a:xfrm>
            <a:off x="6800192" y="2203978"/>
            <a:ext cx="1835511" cy="781455"/>
          </a:xfrm>
          <a:prstGeom prst="rect">
            <a:avLst/>
          </a:prstGeom>
        </p:spPr>
      </p:pic>
      <p:pic>
        <p:nvPicPr>
          <p:cNvPr id="1026" name="Picture 2" descr="NIH Wyoming INBRE | University of Wyoming">
            <a:extLst>
              <a:ext uri="{FF2B5EF4-FFF2-40B4-BE49-F238E27FC236}">
                <a16:creationId xmlns:a16="http://schemas.microsoft.com/office/drawing/2014/main" id="{D1CD2792-AE04-2892-DC32-7687EE92A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504" y="3143083"/>
            <a:ext cx="1760886" cy="1766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F7A6EC-86F1-79EA-176B-3C976C403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194" y="982522"/>
            <a:ext cx="1835509" cy="1027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46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learn about the Nextflow workflow management system</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2E3037"/>
                </a:solidFill>
                <a:latin typeface="Quicksand"/>
                <a:ea typeface="Quicksand"/>
                <a:cs typeface="Quicksand"/>
                <a:sym typeface="Quicksand"/>
              </a:rPr>
              <a:t>2</a:t>
            </a:r>
            <a:endParaRPr sz="300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2" name="Picture 1">
            <a:extLst>
              <a:ext uri="{FF2B5EF4-FFF2-40B4-BE49-F238E27FC236}">
                <a16:creationId xmlns:a16="http://schemas.microsoft.com/office/drawing/2014/main" id="{449F8DB3-2F69-0267-2C4D-DC4100880CBF}"/>
              </a:ext>
            </a:extLst>
          </p:cNvPr>
          <p:cNvPicPr>
            <a:picLocks noChangeAspect="1"/>
          </p:cNvPicPr>
          <p:nvPr/>
        </p:nvPicPr>
        <p:blipFill>
          <a:blip r:embed="rId3"/>
          <a:srcRect/>
          <a:stretch/>
        </p:blipFill>
        <p:spPr>
          <a:xfrm>
            <a:off x="1608890" y="1798494"/>
            <a:ext cx="4793823" cy="962861"/>
          </a:xfrm>
          <a:prstGeom prst="rect">
            <a:avLst/>
          </a:prstGeom>
        </p:spPr>
      </p:pic>
    </p:spTree>
    <p:extLst>
      <p:ext uri="{BB962C8B-B14F-4D97-AF65-F5344CB8AC3E}">
        <p14:creationId xmlns:p14="http://schemas.microsoft.com/office/powerpoint/2010/main" val="1509585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132298" y="1489426"/>
            <a:ext cx="2155500" cy="2164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1991813"/>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a:t>But first…</a:t>
            </a:r>
            <a:endParaRPr sz="6000"/>
          </a:p>
        </p:txBody>
      </p:sp>
      <p:sp>
        <p:nvSpPr>
          <p:cNvPr id="117" name="Google Shape;117;p18"/>
          <p:cNvSpPr txBox="1">
            <a:spLocks noGrp="1"/>
          </p:cNvSpPr>
          <p:nvPr>
            <p:ph type="subTitle" idx="4294967295"/>
          </p:nvPr>
        </p:nvSpPr>
        <p:spPr>
          <a:xfrm>
            <a:off x="2430050" y="2922261"/>
            <a:ext cx="6310538" cy="168618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What is a workflow management system?</a:t>
            </a:r>
          </a:p>
          <a:p>
            <a:pPr marL="0" lvl="0" indent="0" algn="l" rtl="0">
              <a:spcBef>
                <a:spcPts val="600"/>
              </a:spcBef>
              <a:spcAft>
                <a:spcPts val="0"/>
              </a:spcAft>
              <a:buNone/>
            </a:pPr>
            <a:endParaRPr sz="2400"/>
          </a:p>
        </p:txBody>
      </p:sp>
      <p:sp>
        <p:nvSpPr>
          <p:cNvPr id="123" name="Google Shape;123;p1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BA529417-7CB0-2D85-54FC-DD268374220D}"/>
              </a:ext>
            </a:extLst>
          </p:cNvPr>
          <p:cNvPicPr>
            <a:picLocks noChangeAspect="1"/>
          </p:cNvPicPr>
          <p:nvPr/>
        </p:nvPicPr>
        <p:blipFill>
          <a:blip r:embed="rId3"/>
          <a:srcRect/>
          <a:stretch/>
        </p:blipFill>
        <p:spPr>
          <a:xfrm>
            <a:off x="261434" y="1887658"/>
            <a:ext cx="1368035" cy="1368035"/>
          </a:xfrm>
          <a:prstGeom prst="rect">
            <a:avLst/>
          </a:prstGeom>
        </p:spPr>
      </p:pic>
    </p:spTree>
    <p:extLst>
      <p:ext uri="{BB962C8B-B14F-4D97-AF65-F5344CB8AC3E}">
        <p14:creationId xmlns:p14="http://schemas.microsoft.com/office/powerpoint/2010/main" val="1011690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C5AB52-BD8A-4AA6-389A-F8ACAA6E9EF3}"/>
              </a:ext>
            </a:extLst>
          </p:cNvPr>
          <p:cNvSpPr>
            <a:spLocks noGrp="1"/>
          </p:cNvSpPr>
          <p:nvPr>
            <p:ph type="body" idx="1"/>
          </p:nvPr>
        </p:nvSpPr>
        <p:spPr>
          <a:xfrm>
            <a:off x="1255690" y="1174392"/>
            <a:ext cx="7816167" cy="2794715"/>
          </a:xfrm>
        </p:spPr>
        <p:txBody>
          <a:bodyPr/>
          <a:lstStyle/>
          <a:p>
            <a:pPr marL="50800" indent="0">
              <a:buNone/>
            </a:pPr>
            <a:r>
              <a:rPr lang="en-US" dirty="0"/>
              <a:t>Workflow management systems simplify running and scaling of computational workflows on distributed compute environments</a:t>
            </a:r>
          </a:p>
        </p:txBody>
      </p:sp>
      <p:sp>
        <p:nvSpPr>
          <p:cNvPr id="3" name="Slide Number Placeholder 2">
            <a:extLst>
              <a:ext uri="{FF2B5EF4-FFF2-40B4-BE49-F238E27FC236}">
                <a16:creationId xmlns:a16="http://schemas.microsoft.com/office/drawing/2014/main" id="{7070FA07-F3C6-2DF3-6D42-C9A6FF6B51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466008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1165475" y="549649"/>
            <a:ext cx="7763372"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Streamline Your Research with Workflow Management Systems (WMS)</a:t>
            </a:r>
            <a:endParaRPr/>
          </a:p>
        </p:txBody>
      </p:sp>
      <p:sp>
        <p:nvSpPr>
          <p:cNvPr id="234" name="Google Shape;234;p29"/>
          <p:cNvSpPr txBox="1">
            <a:spLocks noGrp="1"/>
          </p:cNvSpPr>
          <p:nvPr>
            <p:ph type="body" idx="1"/>
          </p:nvPr>
        </p:nvSpPr>
        <p:spPr>
          <a:xfrm>
            <a:off x="1165475" y="1179280"/>
            <a:ext cx="2403600" cy="130170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Reproducibility</a:t>
            </a:r>
            <a:endParaRPr b="1" dirty="0"/>
          </a:p>
          <a:p>
            <a:pPr marL="0" lvl="0" indent="0" algn="l" rtl="0">
              <a:spcBef>
                <a:spcPts val="600"/>
              </a:spcBef>
              <a:spcAft>
                <a:spcPts val="0"/>
              </a:spcAft>
              <a:buNone/>
            </a:pPr>
            <a:r>
              <a:rPr lang="en" sz="1200" dirty="0"/>
              <a:t>WMSs provide standardized approaches to data analysis, ensuring analysis can be reproduced.</a:t>
            </a:r>
            <a:endParaRPr sz="1200" dirty="0"/>
          </a:p>
        </p:txBody>
      </p:sp>
      <p:sp>
        <p:nvSpPr>
          <p:cNvPr id="235" name="Google Shape;235;p29"/>
          <p:cNvSpPr txBox="1">
            <a:spLocks noGrp="1"/>
          </p:cNvSpPr>
          <p:nvPr>
            <p:ph type="body" idx="2"/>
          </p:nvPr>
        </p:nvSpPr>
        <p:spPr>
          <a:xfrm>
            <a:off x="3692250" y="1179281"/>
            <a:ext cx="2403600"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Efficiency</a:t>
            </a:r>
            <a:endParaRPr b="1" dirty="0"/>
          </a:p>
          <a:p>
            <a:pPr marL="0" lvl="0" indent="0" algn="l" rtl="0">
              <a:spcBef>
                <a:spcPts val="600"/>
              </a:spcBef>
              <a:spcAft>
                <a:spcPts val="0"/>
              </a:spcAft>
              <a:buNone/>
            </a:pPr>
            <a:r>
              <a:rPr lang="en" sz="1200" dirty="0"/>
              <a:t>WMSs automate routine processing tasks once handled by the user</a:t>
            </a:r>
            <a:endParaRPr sz="1200" dirty="0"/>
          </a:p>
        </p:txBody>
      </p:sp>
      <p:sp>
        <p:nvSpPr>
          <p:cNvPr id="236" name="Google Shape;236;p29"/>
          <p:cNvSpPr txBox="1">
            <a:spLocks noGrp="1"/>
          </p:cNvSpPr>
          <p:nvPr>
            <p:ph type="body" idx="3"/>
          </p:nvPr>
        </p:nvSpPr>
        <p:spPr>
          <a:xfrm>
            <a:off x="6219024" y="1179281"/>
            <a:ext cx="2564757"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Scalability</a:t>
            </a:r>
            <a:endParaRPr b="1" dirty="0"/>
          </a:p>
          <a:p>
            <a:pPr marL="0" lvl="0" indent="0" algn="l" rtl="0">
              <a:spcBef>
                <a:spcPts val="600"/>
              </a:spcBef>
              <a:spcAft>
                <a:spcPts val="0"/>
              </a:spcAft>
              <a:buNone/>
            </a:pPr>
            <a:r>
              <a:rPr lang="en-US" sz="1200" dirty="0"/>
              <a:t>WMSs can easily scale to large datasets allowing for more ambitious research projects</a:t>
            </a:r>
            <a:endParaRPr sz="1200" dirty="0"/>
          </a:p>
          <a:p>
            <a:pPr marL="0" lvl="0" indent="0" algn="l" rtl="0">
              <a:spcBef>
                <a:spcPts val="600"/>
              </a:spcBef>
              <a:spcAft>
                <a:spcPts val="0"/>
              </a:spcAft>
              <a:buNone/>
            </a:pPr>
            <a:endParaRPr sz="1200" dirty="0"/>
          </a:p>
        </p:txBody>
      </p:sp>
      <p:sp>
        <p:nvSpPr>
          <p:cNvPr id="237" name="Google Shape;237;p29"/>
          <p:cNvSpPr txBox="1">
            <a:spLocks noGrp="1"/>
          </p:cNvSpPr>
          <p:nvPr>
            <p:ph type="body" idx="1"/>
          </p:nvPr>
        </p:nvSpPr>
        <p:spPr>
          <a:xfrm>
            <a:off x="1165474" y="3122341"/>
            <a:ext cx="2410369" cy="1471510"/>
          </a:xfrm>
          <a:prstGeom prst="rect">
            <a:avLst/>
          </a:prstGeom>
        </p:spPr>
        <p:txBody>
          <a:bodyPr spcFirstLastPara="1" wrap="square" lIns="91425" tIns="91425" rIns="91425" bIns="91425" anchor="t" anchorCtr="0">
            <a:noAutofit/>
          </a:bodyPr>
          <a:lstStyle/>
          <a:p>
            <a:pPr marL="0" lvl="0" indent="0">
              <a:buNone/>
            </a:pPr>
            <a:r>
              <a:rPr lang="en-US" b="1" dirty="0"/>
              <a:t>Portability</a:t>
            </a:r>
          </a:p>
          <a:p>
            <a:pPr marL="0" lvl="0" indent="0" algn="l" rtl="0">
              <a:spcBef>
                <a:spcPts val="600"/>
              </a:spcBef>
              <a:spcAft>
                <a:spcPts val="0"/>
              </a:spcAft>
              <a:buNone/>
            </a:pPr>
            <a:r>
              <a:rPr lang="en-US" sz="1200" dirty="0"/>
              <a:t>WMSs often support many different compute environments for easy deployment</a:t>
            </a:r>
            <a:endParaRPr sz="1200" dirty="0"/>
          </a:p>
        </p:txBody>
      </p:sp>
      <p:sp>
        <p:nvSpPr>
          <p:cNvPr id="238" name="Google Shape;238;p29"/>
          <p:cNvSpPr txBox="1">
            <a:spLocks noGrp="1"/>
          </p:cNvSpPr>
          <p:nvPr>
            <p:ph type="body" idx="2"/>
          </p:nvPr>
        </p:nvSpPr>
        <p:spPr>
          <a:xfrm>
            <a:off x="3692250" y="3122341"/>
            <a:ext cx="2403600" cy="147151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Collaboration</a:t>
            </a:r>
            <a:endParaRPr b="1" dirty="0"/>
          </a:p>
          <a:p>
            <a:pPr marL="0" lvl="0" indent="0" algn="l" rtl="0">
              <a:spcBef>
                <a:spcPts val="600"/>
              </a:spcBef>
              <a:spcAft>
                <a:spcPts val="0"/>
              </a:spcAft>
              <a:buNone/>
            </a:pPr>
            <a:r>
              <a:rPr lang="en" sz="1200" dirty="0"/>
              <a:t>WMSs workflows can easily be shared for others to make use of one another’s analyses</a:t>
            </a:r>
            <a:endParaRPr sz="1200" dirty="0"/>
          </a:p>
        </p:txBody>
      </p:sp>
      <p:sp>
        <p:nvSpPr>
          <p:cNvPr id="239" name="Google Shape;239;p29"/>
          <p:cNvSpPr txBox="1">
            <a:spLocks noGrp="1"/>
          </p:cNvSpPr>
          <p:nvPr>
            <p:ph type="body" idx="3"/>
          </p:nvPr>
        </p:nvSpPr>
        <p:spPr>
          <a:xfrm>
            <a:off x="6212257" y="3122341"/>
            <a:ext cx="2403600"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a:t>Error Handling</a:t>
            </a:r>
            <a:endParaRPr b="1"/>
          </a:p>
          <a:p>
            <a:pPr marL="0" lvl="0" indent="0" algn="l" rtl="0">
              <a:spcBef>
                <a:spcPts val="600"/>
              </a:spcBef>
              <a:spcAft>
                <a:spcPts val="0"/>
              </a:spcAft>
              <a:buNone/>
            </a:pPr>
            <a:r>
              <a:rPr lang="en-US" sz="1200"/>
              <a:t>WMSs help to simplify the debugging process through built-in error handlers</a:t>
            </a:r>
            <a:endParaRPr sz="1200"/>
          </a:p>
          <a:p>
            <a:pPr marL="0" lvl="0" indent="0" algn="l" rtl="0">
              <a:spcBef>
                <a:spcPts val="600"/>
              </a:spcBef>
              <a:spcAft>
                <a:spcPts val="0"/>
              </a:spcAft>
              <a:buNone/>
            </a:pPr>
            <a:endParaRPr sz="1200"/>
          </a:p>
        </p:txBody>
      </p:sp>
      <p:sp>
        <p:nvSpPr>
          <p:cNvPr id="270" name="Google Shape;270;p2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D3267771-CBB8-B3D1-F402-09A5231B1B7B}"/>
              </a:ext>
            </a:extLst>
          </p:cNvPr>
          <p:cNvPicPr>
            <a:picLocks noChangeAspect="1"/>
          </p:cNvPicPr>
          <p:nvPr/>
        </p:nvPicPr>
        <p:blipFill>
          <a:blip r:embed="rId3"/>
          <a:srcRect/>
          <a:stretch/>
        </p:blipFill>
        <p:spPr>
          <a:xfrm>
            <a:off x="1261446" y="901291"/>
            <a:ext cx="457200" cy="457200"/>
          </a:xfrm>
          <a:prstGeom prst="rect">
            <a:avLst/>
          </a:prstGeom>
        </p:spPr>
      </p:pic>
      <p:pic>
        <p:nvPicPr>
          <p:cNvPr id="6" name="Picture 5">
            <a:extLst>
              <a:ext uri="{FF2B5EF4-FFF2-40B4-BE49-F238E27FC236}">
                <a16:creationId xmlns:a16="http://schemas.microsoft.com/office/drawing/2014/main" id="{98954F6C-3FF9-D189-72A8-481A0788C933}"/>
              </a:ext>
            </a:extLst>
          </p:cNvPr>
          <p:cNvPicPr>
            <a:picLocks noChangeAspect="1"/>
          </p:cNvPicPr>
          <p:nvPr/>
        </p:nvPicPr>
        <p:blipFill>
          <a:blip r:embed="rId4"/>
          <a:srcRect/>
          <a:stretch/>
        </p:blipFill>
        <p:spPr>
          <a:xfrm>
            <a:off x="1261446" y="2821803"/>
            <a:ext cx="457200" cy="457200"/>
          </a:xfrm>
          <a:prstGeom prst="rect">
            <a:avLst/>
          </a:prstGeom>
        </p:spPr>
      </p:pic>
      <p:pic>
        <p:nvPicPr>
          <p:cNvPr id="8" name="Picture 7">
            <a:extLst>
              <a:ext uri="{FF2B5EF4-FFF2-40B4-BE49-F238E27FC236}">
                <a16:creationId xmlns:a16="http://schemas.microsoft.com/office/drawing/2014/main" id="{295FB8C5-68B5-EB41-794F-1CDD0CE96B94}"/>
              </a:ext>
            </a:extLst>
          </p:cNvPr>
          <p:cNvPicPr>
            <a:picLocks noChangeAspect="1"/>
          </p:cNvPicPr>
          <p:nvPr/>
        </p:nvPicPr>
        <p:blipFill>
          <a:blip r:embed="rId5"/>
          <a:srcRect/>
          <a:stretch/>
        </p:blipFill>
        <p:spPr>
          <a:xfrm>
            <a:off x="3783754" y="2821803"/>
            <a:ext cx="457200" cy="457200"/>
          </a:xfrm>
          <a:prstGeom prst="rect">
            <a:avLst/>
          </a:prstGeom>
        </p:spPr>
      </p:pic>
      <p:pic>
        <p:nvPicPr>
          <p:cNvPr id="10" name="Picture 9">
            <a:extLst>
              <a:ext uri="{FF2B5EF4-FFF2-40B4-BE49-F238E27FC236}">
                <a16:creationId xmlns:a16="http://schemas.microsoft.com/office/drawing/2014/main" id="{BE01DF2E-CF7F-20CA-8CDA-D1678148175E}"/>
              </a:ext>
            </a:extLst>
          </p:cNvPr>
          <p:cNvPicPr>
            <a:picLocks noChangeAspect="1"/>
          </p:cNvPicPr>
          <p:nvPr/>
        </p:nvPicPr>
        <p:blipFill>
          <a:blip r:embed="rId6"/>
          <a:srcRect/>
          <a:stretch/>
        </p:blipFill>
        <p:spPr>
          <a:xfrm>
            <a:off x="6306062" y="2821803"/>
            <a:ext cx="457200" cy="457200"/>
          </a:xfrm>
          <a:prstGeom prst="rect">
            <a:avLst/>
          </a:prstGeom>
        </p:spPr>
      </p:pic>
      <p:pic>
        <p:nvPicPr>
          <p:cNvPr id="12" name="Picture 11">
            <a:extLst>
              <a:ext uri="{FF2B5EF4-FFF2-40B4-BE49-F238E27FC236}">
                <a16:creationId xmlns:a16="http://schemas.microsoft.com/office/drawing/2014/main" id="{8DEE9645-6746-C560-7A83-DA9F9AFF426E}"/>
              </a:ext>
            </a:extLst>
          </p:cNvPr>
          <p:cNvPicPr>
            <a:picLocks noChangeAspect="1"/>
          </p:cNvPicPr>
          <p:nvPr/>
        </p:nvPicPr>
        <p:blipFill>
          <a:blip r:embed="rId7"/>
          <a:srcRect/>
          <a:stretch/>
        </p:blipFill>
        <p:spPr>
          <a:xfrm>
            <a:off x="3780936" y="935350"/>
            <a:ext cx="375798" cy="375798"/>
          </a:xfrm>
          <a:prstGeom prst="rect">
            <a:avLst/>
          </a:prstGeom>
        </p:spPr>
      </p:pic>
      <p:pic>
        <p:nvPicPr>
          <p:cNvPr id="13" name="Picture 12">
            <a:extLst>
              <a:ext uri="{FF2B5EF4-FFF2-40B4-BE49-F238E27FC236}">
                <a16:creationId xmlns:a16="http://schemas.microsoft.com/office/drawing/2014/main" id="{7DEF671D-B299-2FEC-D6EC-B4201BDF17C4}"/>
              </a:ext>
            </a:extLst>
          </p:cNvPr>
          <p:cNvPicPr>
            <a:picLocks noChangeAspect="1"/>
          </p:cNvPicPr>
          <p:nvPr/>
        </p:nvPicPr>
        <p:blipFill>
          <a:blip r:embed="rId8"/>
          <a:srcRect/>
          <a:stretch/>
        </p:blipFill>
        <p:spPr>
          <a:xfrm>
            <a:off x="6343376" y="901291"/>
            <a:ext cx="457200" cy="457200"/>
          </a:xfrm>
          <a:prstGeom prst="rect">
            <a:avLst/>
          </a:prstGeom>
        </p:spPr>
      </p:pic>
    </p:spTree>
    <p:extLst>
      <p:ext uri="{BB962C8B-B14F-4D97-AF65-F5344CB8AC3E}">
        <p14:creationId xmlns:p14="http://schemas.microsoft.com/office/powerpoint/2010/main" val="338830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anim calcmode="lin" valueType="num">
                                      <p:cBhvr additive="base">
                                        <p:cTn id="11" dur="500" fill="hold"/>
                                        <p:tgtEl>
                                          <p:spTgt spid="234">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34">
                                            <p:txEl>
                                              <p:pRg st="1" end="1"/>
                                            </p:txEl>
                                          </p:spTgt>
                                        </p:tgtEl>
                                        <p:attrNameLst>
                                          <p:attrName>style.visibility</p:attrName>
                                        </p:attrNameLst>
                                      </p:cBhvr>
                                      <p:to>
                                        <p:strVal val="visible"/>
                                      </p:to>
                                    </p:set>
                                    <p:anim calcmode="lin" valueType="num">
                                      <p:cBhvr additive="base">
                                        <p:cTn id="15" dur="500" fill="hold"/>
                                        <p:tgtEl>
                                          <p:spTgt spid="234">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35">
                                            <p:txEl>
                                              <p:pRg st="0" end="0"/>
                                            </p:txEl>
                                          </p:spTgt>
                                        </p:tgtEl>
                                        <p:attrNameLst>
                                          <p:attrName>style.visibility</p:attrName>
                                        </p:attrNameLst>
                                      </p:cBhvr>
                                      <p:to>
                                        <p:strVal val="visible"/>
                                      </p:to>
                                    </p:set>
                                    <p:anim calcmode="lin" valueType="num">
                                      <p:cBhvr additive="base">
                                        <p:cTn id="25" dur="500" fill="hold"/>
                                        <p:tgtEl>
                                          <p:spTgt spid="23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5">
                                            <p:txEl>
                                              <p:pRg st="1" end="1"/>
                                            </p:txEl>
                                          </p:spTgt>
                                        </p:tgtEl>
                                        <p:attrNameLst>
                                          <p:attrName>style.visibility</p:attrName>
                                        </p:attrNameLst>
                                      </p:cBhvr>
                                      <p:to>
                                        <p:strVal val="visible"/>
                                      </p:to>
                                    </p:set>
                                    <p:anim calcmode="lin" valueType="num">
                                      <p:cBhvr additive="base">
                                        <p:cTn id="29" dur="500" fill="hold"/>
                                        <p:tgtEl>
                                          <p:spTgt spid="23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36">
                                            <p:txEl>
                                              <p:pRg st="0" end="0"/>
                                            </p:txEl>
                                          </p:spTgt>
                                        </p:tgtEl>
                                        <p:attrNameLst>
                                          <p:attrName>style.visibility</p:attrName>
                                        </p:attrNameLst>
                                      </p:cBhvr>
                                      <p:to>
                                        <p:strVal val="visible"/>
                                      </p:to>
                                    </p:set>
                                    <p:anim calcmode="lin" valueType="num">
                                      <p:cBhvr additive="base">
                                        <p:cTn id="39" dur="500" fill="hold"/>
                                        <p:tgtEl>
                                          <p:spTgt spid="236">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3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36">
                                            <p:txEl>
                                              <p:pRg st="1" end="1"/>
                                            </p:txEl>
                                          </p:spTgt>
                                        </p:tgtEl>
                                        <p:attrNameLst>
                                          <p:attrName>style.visibility</p:attrName>
                                        </p:attrNameLst>
                                      </p:cBhvr>
                                      <p:to>
                                        <p:strVal val="visible"/>
                                      </p:to>
                                    </p:set>
                                    <p:anim calcmode="lin" valueType="num">
                                      <p:cBhvr additive="base">
                                        <p:cTn id="43" dur="500" fill="hold"/>
                                        <p:tgtEl>
                                          <p:spTgt spid="236">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3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0-#ppt_w/2"/>
                                          </p:val>
                                        </p:tav>
                                        <p:tav tm="100000">
                                          <p:val>
                                            <p:strVal val="#ppt_x"/>
                                          </p:val>
                                        </p:tav>
                                      </p:tavLst>
                                    </p:anim>
                                    <p:anim calcmode="lin" valueType="num">
                                      <p:cBhvr additive="base">
                                        <p:cTn id="50" dur="500" fill="hold"/>
                                        <p:tgtEl>
                                          <p:spTgt spid="6"/>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37">
                                            <p:txEl>
                                              <p:pRg st="0" end="0"/>
                                            </p:txEl>
                                          </p:spTgt>
                                        </p:tgtEl>
                                        <p:attrNameLst>
                                          <p:attrName>style.visibility</p:attrName>
                                        </p:attrNameLst>
                                      </p:cBhvr>
                                      <p:to>
                                        <p:strVal val="visible"/>
                                      </p:to>
                                    </p:set>
                                    <p:anim calcmode="lin" valueType="num">
                                      <p:cBhvr additive="base">
                                        <p:cTn id="53" dur="500" fill="hold"/>
                                        <p:tgtEl>
                                          <p:spTgt spid="237">
                                            <p:txEl>
                                              <p:pRg st="0" end="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237">
                                            <p:txEl>
                                              <p:pRg st="0" end="0"/>
                                            </p:tx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37">
                                            <p:txEl>
                                              <p:pRg st="1" end="1"/>
                                            </p:txEl>
                                          </p:spTgt>
                                        </p:tgtEl>
                                        <p:attrNameLst>
                                          <p:attrName>style.visibility</p:attrName>
                                        </p:attrNameLst>
                                      </p:cBhvr>
                                      <p:to>
                                        <p:strVal val="visible"/>
                                      </p:to>
                                    </p:set>
                                    <p:anim calcmode="lin" valueType="num">
                                      <p:cBhvr additive="base">
                                        <p:cTn id="57" dur="500" fill="hold"/>
                                        <p:tgtEl>
                                          <p:spTgt spid="237">
                                            <p:txEl>
                                              <p:pRg st="1" end="1"/>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23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8">
                                            <p:txEl>
                                              <p:pRg st="0" end="0"/>
                                            </p:txEl>
                                          </p:spTgt>
                                        </p:tgtEl>
                                        <p:attrNameLst>
                                          <p:attrName>style.visibility</p:attrName>
                                        </p:attrNameLst>
                                      </p:cBhvr>
                                      <p:to>
                                        <p:strVal val="visible"/>
                                      </p:to>
                                    </p:set>
                                    <p:anim calcmode="lin" valueType="num">
                                      <p:cBhvr additive="base">
                                        <p:cTn id="67" dur="500" fill="hold"/>
                                        <p:tgtEl>
                                          <p:spTgt spid="23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38">
                                            <p:txEl>
                                              <p:pRg st="0" end="0"/>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38">
                                            <p:txEl>
                                              <p:pRg st="1" end="1"/>
                                            </p:txEl>
                                          </p:spTgt>
                                        </p:tgtEl>
                                        <p:attrNameLst>
                                          <p:attrName>style.visibility</p:attrName>
                                        </p:attrNameLst>
                                      </p:cBhvr>
                                      <p:to>
                                        <p:strVal val="visible"/>
                                      </p:to>
                                    </p:set>
                                    <p:anim calcmode="lin" valueType="num">
                                      <p:cBhvr additive="base">
                                        <p:cTn id="71" dur="500" fill="hold"/>
                                        <p:tgtEl>
                                          <p:spTgt spid="238">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1+#ppt_w/2"/>
                                          </p:val>
                                        </p:tav>
                                        <p:tav tm="100000">
                                          <p:val>
                                            <p:strVal val="#ppt_x"/>
                                          </p:val>
                                        </p:tav>
                                      </p:tavLst>
                                    </p:anim>
                                    <p:anim calcmode="lin" valueType="num">
                                      <p:cBhvr additive="base">
                                        <p:cTn id="78" dur="500" fill="hold"/>
                                        <p:tgtEl>
                                          <p:spTgt spid="10"/>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239">
                                            <p:txEl>
                                              <p:pRg st="0" end="0"/>
                                            </p:txEl>
                                          </p:spTgt>
                                        </p:tgtEl>
                                        <p:attrNameLst>
                                          <p:attrName>style.visibility</p:attrName>
                                        </p:attrNameLst>
                                      </p:cBhvr>
                                      <p:to>
                                        <p:strVal val="visible"/>
                                      </p:to>
                                    </p:set>
                                    <p:anim calcmode="lin" valueType="num">
                                      <p:cBhvr additive="base">
                                        <p:cTn id="81" dur="500" fill="hold"/>
                                        <p:tgtEl>
                                          <p:spTgt spid="239">
                                            <p:txEl>
                                              <p:pRg st="0" end="0"/>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239">
                                            <p:txEl>
                                              <p:pRg st="0" end="0"/>
                                            </p:txEl>
                                          </p:spTgt>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239">
                                            <p:txEl>
                                              <p:pRg st="1" end="1"/>
                                            </p:txEl>
                                          </p:spTgt>
                                        </p:tgtEl>
                                        <p:attrNameLst>
                                          <p:attrName>style.visibility</p:attrName>
                                        </p:attrNameLst>
                                      </p:cBhvr>
                                      <p:to>
                                        <p:strVal val="visible"/>
                                      </p:to>
                                    </p:set>
                                    <p:anim calcmode="lin" valueType="num">
                                      <p:cBhvr additive="base">
                                        <p:cTn id="85" dur="500" fill="hold"/>
                                        <p:tgtEl>
                                          <p:spTgt spid="239">
                                            <p:txEl>
                                              <p:pRg st="1" end="1"/>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23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uiExpand="1" build="p"/>
      <p:bldP spid="235" grpId="0" uiExpand="1" build="p"/>
      <p:bldP spid="236" grpId="0" uiExpand="1" build="p"/>
      <p:bldP spid="237" grpId="0" uiExpand="1" build="p"/>
      <p:bldP spid="238" grpId="0" uiExpand="1" build="p"/>
      <p:bldP spid="23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50AA-4742-DA1B-13F6-03D297DF9515}"/>
              </a:ext>
            </a:extLst>
          </p:cNvPr>
          <p:cNvSpPr>
            <a:spLocks noGrp="1"/>
          </p:cNvSpPr>
          <p:nvPr>
            <p:ph type="title"/>
          </p:nvPr>
        </p:nvSpPr>
        <p:spPr/>
        <p:txBody>
          <a:bodyPr/>
          <a:lstStyle/>
          <a:p>
            <a:r>
              <a:rPr lang="en-US"/>
              <a:t>What are examples of workflow management systems?</a:t>
            </a:r>
          </a:p>
        </p:txBody>
      </p:sp>
      <p:sp>
        <p:nvSpPr>
          <p:cNvPr id="4" name="Slide Number Placeholder 3">
            <a:extLst>
              <a:ext uri="{FF2B5EF4-FFF2-40B4-BE49-F238E27FC236}">
                <a16:creationId xmlns:a16="http://schemas.microsoft.com/office/drawing/2014/main" id="{88565C0D-B7E5-3558-0B9B-A0D2ABE707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grpSp>
        <p:nvGrpSpPr>
          <p:cNvPr id="3" name="Group 2">
            <a:extLst>
              <a:ext uri="{FF2B5EF4-FFF2-40B4-BE49-F238E27FC236}">
                <a16:creationId xmlns:a16="http://schemas.microsoft.com/office/drawing/2014/main" id="{A6B82EDA-FDA0-0945-CF47-119D1F0DC7C3}"/>
              </a:ext>
            </a:extLst>
          </p:cNvPr>
          <p:cNvGrpSpPr/>
          <p:nvPr/>
        </p:nvGrpSpPr>
        <p:grpSpPr>
          <a:xfrm>
            <a:off x="1281578" y="1137452"/>
            <a:ext cx="7515929" cy="3614679"/>
            <a:chOff x="1281578" y="1137452"/>
            <a:chExt cx="7515929" cy="3614679"/>
          </a:xfrm>
        </p:grpSpPr>
        <p:grpSp>
          <p:nvGrpSpPr>
            <p:cNvPr id="8" name="Group 7">
              <a:extLst>
                <a:ext uri="{FF2B5EF4-FFF2-40B4-BE49-F238E27FC236}">
                  <a16:creationId xmlns:a16="http://schemas.microsoft.com/office/drawing/2014/main" id="{37E5F57F-2E2A-D7C8-2586-499FD237FCC8}"/>
                </a:ext>
              </a:extLst>
            </p:cNvPr>
            <p:cNvGrpSpPr/>
            <p:nvPr/>
          </p:nvGrpSpPr>
          <p:grpSpPr>
            <a:xfrm>
              <a:off x="1281578" y="1137452"/>
              <a:ext cx="7515929" cy="3614679"/>
              <a:chOff x="1288302" y="1389579"/>
              <a:chExt cx="7515929" cy="3614679"/>
            </a:xfrm>
          </p:grpSpPr>
          <p:pic>
            <p:nvPicPr>
              <p:cNvPr id="1028" name="Picture 4" descr="Apache Airflow">
                <a:extLst>
                  <a:ext uri="{FF2B5EF4-FFF2-40B4-BE49-F238E27FC236}">
                    <a16:creationId xmlns:a16="http://schemas.microsoft.com/office/drawing/2014/main" id="{6EBE71E0-AFB9-3552-9C60-1ECC65D47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302" y="1401921"/>
                <a:ext cx="2252382" cy="952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tting Started — Luigi 2.8.13 documentation">
                <a:extLst>
                  <a:ext uri="{FF2B5EF4-FFF2-40B4-BE49-F238E27FC236}">
                    <a16:creationId xmlns:a16="http://schemas.microsoft.com/office/drawing/2014/main" id="{1070D0ED-9216-4A05-7A37-D11286DCF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143" y="2505057"/>
                <a:ext cx="2044700" cy="1092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irflow vs Azkaban | What are the differences?">
                <a:extLst>
                  <a:ext uri="{FF2B5EF4-FFF2-40B4-BE49-F238E27FC236}">
                    <a16:creationId xmlns:a16="http://schemas.microsoft.com/office/drawing/2014/main" id="{F91E6894-5ACB-692E-5600-A1390657D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302" y="3888899"/>
                <a:ext cx="1115359" cy="11153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w (and Why) To Use Snakemake ��">
                <a:extLst>
                  <a:ext uri="{FF2B5EF4-FFF2-40B4-BE49-F238E27FC236}">
                    <a16:creationId xmlns:a16="http://schemas.microsoft.com/office/drawing/2014/main" id="{2CCC4F71-278A-C27F-74ED-6430B91BF2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9887" y="1393275"/>
                <a:ext cx="3368115" cy="9820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me - Cromwell">
                <a:extLst>
                  <a:ext uri="{FF2B5EF4-FFF2-40B4-BE49-F238E27FC236}">
                    <a16:creationId xmlns:a16="http://schemas.microsoft.com/office/drawing/2014/main" id="{5955CC69-18AA-C9B3-3C05-6F6FE1A4A5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0910" y="2696574"/>
                <a:ext cx="2363321" cy="13129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0921CFC-5072-9305-7C42-35C057B44C90}"/>
                  </a:ext>
                </a:extLst>
              </p:cNvPr>
              <p:cNvPicPr>
                <a:picLocks noChangeAspect="1"/>
              </p:cNvPicPr>
              <p:nvPr/>
            </p:nvPicPr>
            <p:blipFill>
              <a:blip r:embed="rId7"/>
              <a:srcRect/>
              <a:stretch/>
            </p:blipFill>
            <p:spPr>
              <a:xfrm>
                <a:off x="5319940" y="4327757"/>
                <a:ext cx="3368115" cy="676501"/>
              </a:xfrm>
              <a:prstGeom prst="rect">
                <a:avLst/>
              </a:prstGeom>
            </p:spPr>
          </p:pic>
          <p:pic>
            <p:nvPicPr>
              <p:cNvPr id="1038" name="Picture 14" descr="Home | Common Workflow Language (CWL)">
                <a:extLst>
                  <a:ext uri="{FF2B5EF4-FFF2-40B4-BE49-F238E27FC236}">
                    <a16:creationId xmlns:a16="http://schemas.microsoft.com/office/drawing/2014/main" id="{073A3DB7-53FC-4974-2615-1E70E8CA34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6946" y="3531974"/>
                <a:ext cx="2277496" cy="1472284"/>
              </a:xfrm>
              <a:prstGeom prst="rect">
                <a:avLst/>
              </a:prstGeom>
              <a:solidFill>
                <a:schemeClr val="bg1"/>
              </a:solidFill>
            </p:spPr>
          </p:pic>
          <p:pic>
            <p:nvPicPr>
              <p:cNvPr id="1040" name="Picture 16" descr="Apache Oozie: Scheduler System to Manage &amp; Perform Hadoop Jobs - Analytics  Vidhya">
                <a:extLst>
                  <a:ext uri="{FF2B5EF4-FFF2-40B4-BE49-F238E27FC236}">
                    <a16:creationId xmlns:a16="http://schemas.microsoft.com/office/drawing/2014/main" id="{6DD0A353-73E0-1914-2798-50FB12D91F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3613" y="2657905"/>
                <a:ext cx="2470526" cy="591468"/>
              </a:xfrm>
              <a:prstGeom prst="rect">
                <a:avLst/>
              </a:prstGeom>
              <a:solidFill>
                <a:schemeClr val="bg1"/>
              </a:solidFill>
            </p:spPr>
          </p:pic>
          <p:pic>
            <p:nvPicPr>
              <p:cNvPr id="1042" name="Picture 18" descr="Branding - Galaxy Community Hub">
                <a:extLst>
                  <a:ext uri="{FF2B5EF4-FFF2-40B4-BE49-F238E27FC236}">
                    <a16:creationId xmlns:a16="http://schemas.microsoft.com/office/drawing/2014/main" id="{AE2C0B42-283B-840B-27A0-C60C1A36F6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7205" y="1389579"/>
                <a:ext cx="977026" cy="988621"/>
              </a:xfrm>
              <a:prstGeom prst="rect">
                <a:avLst/>
              </a:prstGeom>
              <a:solidFill>
                <a:schemeClr val="bg1"/>
              </a:solidFill>
            </p:spPr>
          </p:pic>
        </p:grpSp>
        <p:pic>
          <p:nvPicPr>
            <p:cNvPr id="1044" name="Picture 20" descr="Pegasus Workflow Management System - YouTube">
              <a:extLst>
                <a:ext uri="{FF2B5EF4-FFF2-40B4-BE49-F238E27FC236}">
                  <a16:creationId xmlns:a16="http://schemas.microsoft.com/office/drawing/2014/main" id="{1867B886-A549-3C4F-330F-C8501A131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1411" y="3160100"/>
              <a:ext cx="948411" cy="9484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30529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learn about the Nextflow workflow management system</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2E3037"/>
                </a:solidFill>
                <a:latin typeface="Quicksand"/>
                <a:ea typeface="Quicksand"/>
                <a:cs typeface="Quicksand"/>
                <a:sym typeface="Quicksand"/>
              </a:rPr>
              <a:t>2</a:t>
            </a:r>
            <a:endParaRPr sz="300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449F8DB3-2F69-0267-2C4D-DC4100880CBF}"/>
              </a:ext>
            </a:extLst>
          </p:cNvPr>
          <p:cNvPicPr>
            <a:picLocks noChangeAspect="1"/>
          </p:cNvPicPr>
          <p:nvPr/>
        </p:nvPicPr>
        <p:blipFill>
          <a:blip r:embed="rId3"/>
          <a:srcRect/>
          <a:stretch/>
        </p:blipFill>
        <p:spPr>
          <a:xfrm>
            <a:off x="1608890" y="1798494"/>
            <a:ext cx="4793823" cy="962861"/>
          </a:xfrm>
          <a:prstGeom prst="rect">
            <a:avLst/>
          </a:prstGeom>
        </p:spPr>
      </p:pic>
    </p:spTree>
    <p:extLst>
      <p:ext uri="{BB962C8B-B14F-4D97-AF65-F5344CB8AC3E}">
        <p14:creationId xmlns:p14="http://schemas.microsoft.com/office/powerpoint/2010/main" val="1487313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BF14B-2B9F-8D62-E512-0CA07DA41E05}"/>
              </a:ext>
            </a:extLst>
          </p:cNvPr>
          <p:cNvSpPr>
            <a:spLocks noGrp="1"/>
          </p:cNvSpPr>
          <p:nvPr>
            <p:ph type="title"/>
          </p:nvPr>
        </p:nvSpPr>
        <p:spPr/>
        <p:txBody>
          <a:bodyPr/>
          <a:lstStyle/>
          <a:p>
            <a:r>
              <a:rPr lang="en-US" dirty="0"/>
              <a:t>A little about Nextflow</a:t>
            </a:r>
          </a:p>
        </p:txBody>
      </p:sp>
      <p:sp>
        <p:nvSpPr>
          <p:cNvPr id="3" name="Text Placeholder 2">
            <a:extLst>
              <a:ext uri="{FF2B5EF4-FFF2-40B4-BE49-F238E27FC236}">
                <a16:creationId xmlns:a16="http://schemas.microsoft.com/office/drawing/2014/main" id="{1B7BD081-F937-F58D-81F9-32DEF64A1CC2}"/>
              </a:ext>
            </a:extLst>
          </p:cNvPr>
          <p:cNvSpPr>
            <a:spLocks noGrp="1"/>
          </p:cNvSpPr>
          <p:nvPr>
            <p:ph type="body" idx="1"/>
          </p:nvPr>
        </p:nvSpPr>
        <p:spPr/>
        <p:txBody>
          <a:bodyPr/>
          <a:lstStyle/>
          <a:p>
            <a:r>
              <a:rPr lang="en-US" sz="2000" dirty="0">
                <a:hlinkClick r:id="rId2"/>
              </a:rPr>
              <a:t>https://www.nextflow.io/</a:t>
            </a:r>
            <a:r>
              <a:rPr lang="en-US" sz="2000" dirty="0"/>
              <a:t> </a:t>
            </a:r>
          </a:p>
          <a:p>
            <a:endParaRPr lang="en-US" sz="2000" dirty="0"/>
          </a:p>
          <a:p>
            <a:r>
              <a:rPr lang="en-US" sz="2000" dirty="0"/>
              <a:t>Free and open-source</a:t>
            </a:r>
            <a:br>
              <a:rPr lang="en-US" sz="2000" dirty="0"/>
            </a:br>
            <a:endParaRPr lang="en-US" sz="2000" dirty="0"/>
          </a:p>
          <a:p>
            <a:r>
              <a:rPr lang="en-US" sz="2000" dirty="0"/>
              <a:t>Written in Groovy, depends on Java</a:t>
            </a:r>
            <a:br>
              <a:rPr lang="en-US" sz="2000" dirty="0"/>
            </a:br>
            <a:endParaRPr lang="en-US" sz="2000" dirty="0"/>
          </a:p>
          <a:p>
            <a:r>
              <a:rPr lang="en-US" sz="2000" dirty="0"/>
              <a:t>Supported and Maintained by </a:t>
            </a:r>
            <a:r>
              <a:rPr lang="en-US" sz="2000" dirty="0">
                <a:hlinkClick r:id="rId3"/>
              </a:rPr>
              <a:t>Seqera Labs</a:t>
            </a:r>
            <a:endParaRPr lang="en-US" sz="2000" dirty="0"/>
          </a:p>
        </p:txBody>
      </p:sp>
      <p:sp>
        <p:nvSpPr>
          <p:cNvPr id="4" name="Slide Number Placeholder 3">
            <a:extLst>
              <a:ext uri="{FF2B5EF4-FFF2-40B4-BE49-F238E27FC236}">
                <a16:creationId xmlns:a16="http://schemas.microsoft.com/office/drawing/2014/main" id="{5F7134D1-18A1-345B-5A11-CC705101C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618024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27D1-0510-3626-F368-547C2CAA975F}"/>
              </a:ext>
            </a:extLst>
          </p:cNvPr>
          <p:cNvSpPr>
            <a:spLocks noGrp="1"/>
          </p:cNvSpPr>
          <p:nvPr>
            <p:ph type="title"/>
          </p:nvPr>
        </p:nvSpPr>
        <p:spPr/>
        <p:txBody>
          <a:bodyPr/>
          <a:lstStyle/>
          <a:p>
            <a:r>
              <a:rPr lang="en-US" dirty="0"/>
              <a:t>Do more science with Nextflow</a:t>
            </a:r>
          </a:p>
        </p:txBody>
      </p:sp>
      <p:sp>
        <p:nvSpPr>
          <p:cNvPr id="4" name="Slide Number Placeholder 3">
            <a:extLst>
              <a:ext uri="{FF2B5EF4-FFF2-40B4-BE49-F238E27FC236}">
                <a16:creationId xmlns:a16="http://schemas.microsoft.com/office/drawing/2014/main" id="{786006B3-F8CE-B523-6038-06A26B90B8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2054" name="Picture 6" descr="Execution abstraction">
            <a:extLst>
              <a:ext uri="{FF2B5EF4-FFF2-40B4-BE49-F238E27FC236}">
                <a16:creationId xmlns:a16="http://schemas.microsoft.com/office/drawing/2014/main" id="{8A6A8509-7A15-EF3C-C6B1-F7B4461EBD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1" t="14903" r="5908" b="9673"/>
          <a:stretch/>
        </p:blipFill>
        <p:spPr bwMode="auto">
          <a:xfrm>
            <a:off x="1165475" y="1107485"/>
            <a:ext cx="7485104" cy="3644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298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1605516" y="1513854"/>
            <a:ext cx="7209362" cy="2115791"/>
          </a:xfrm>
          <a:prstGeom prst="rect">
            <a:avLst/>
          </a:prstGeom>
        </p:spPr>
        <p:txBody>
          <a:bodyPr spcFirstLastPara="1" wrap="square" lIns="91425" tIns="91425" rIns="91425" bIns="91425" anchor="ctr" anchorCtr="0">
            <a:noAutofit/>
          </a:bodyPr>
          <a:lstStyle/>
          <a:p>
            <a:pPr marL="0" indent="0">
              <a:buNone/>
            </a:pPr>
            <a:r>
              <a:rPr lang="en-US" sz="2400" dirty="0">
                <a:solidFill>
                  <a:schemeClr val="accent1"/>
                </a:solidFill>
              </a:rPr>
              <a:t>Nextflow simplifies running and scaling workflows on clusters by abstracting complexity and integrating scheduling and resource allocation</a:t>
            </a:r>
            <a:endParaRPr sz="2400" dirty="0">
              <a:solidFill>
                <a:schemeClr val="accent1"/>
              </a:solidFill>
            </a:endParaRPr>
          </a:p>
        </p:txBody>
      </p:sp>
      <p:sp>
        <p:nvSpPr>
          <p:cNvPr id="103" name="Google Shape;103;p1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56537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132298" y="1489426"/>
            <a:ext cx="2155500" cy="2164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1991813"/>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Disclaimer</a:t>
            </a:r>
            <a:endParaRPr sz="6000"/>
          </a:p>
        </p:txBody>
      </p:sp>
      <p:sp>
        <p:nvSpPr>
          <p:cNvPr id="117" name="Google Shape;117;p18"/>
          <p:cNvSpPr txBox="1">
            <a:spLocks noGrp="1"/>
          </p:cNvSpPr>
          <p:nvPr>
            <p:ph type="subTitle" idx="4294967295"/>
          </p:nvPr>
        </p:nvSpPr>
        <p:spPr>
          <a:xfrm>
            <a:off x="2430050" y="2922261"/>
            <a:ext cx="6256750" cy="168618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The views and opinions expressed in today’s workshop are mine and do not necessarily reflect the views or positions of the Wyoming Public Health Laboratory</a:t>
            </a:r>
            <a:endParaRPr sz="2400"/>
          </a:p>
        </p:txBody>
      </p:sp>
      <p:sp>
        <p:nvSpPr>
          <p:cNvPr id="123" name="Google Shape;123;p1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Picture 2" descr="Shape&#10;&#10;Description automatically generated with low confidence">
            <a:extLst>
              <a:ext uri="{FF2B5EF4-FFF2-40B4-BE49-F238E27FC236}">
                <a16:creationId xmlns:a16="http://schemas.microsoft.com/office/drawing/2014/main" id="{BA529417-7CB0-2D85-54FC-DD268374220D}"/>
              </a:ext>
            </a:extLst>
          </p:cNvPr>
          <p:cNvPicPr>
            <a:picLocks noChangeAspect="1"/>
          </p:cNvPicPr>
          <p:nvPr/>
        </p:nvPicPr>
        <p:blipFill>
          <a:blip r:embed="rId3"/>
          <a:stretch>
            <a:fillRect/>
          </a:stretch>
        </p:blipFill>
        <p:spPr>
          <a:xfrm>
            <a:off x="396812" y="1952516"/>
            <a:ext cx="1097280" cy="10972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community effort to collect a curated set of analysis pipelines built using Nextflow.</a:t>
            </a: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2E3037"/>
                </a:solidFill>
                <a:latin typeface="Quicksand"/>
                <a:ea typeface="Quicksand"/>
                <a:cs typeface="Quicksand"/>
                <a:sym typeface="Quicksand"/>
              </a:rPr>
              <a:t>3</a:t>
            </a:r>
            <a:endParaRPr sz="300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2" descr="nf-core · GitHub">
            <a:extLst>
              <a:ext uri="{FF2B5EF4-FFF2-40B4-BE49-F238E27FC236}">
                <a16:creationId xmlns:a16="http://schemas.microsoft.com/office/drawing/2014/main" id="{FE4208C6-7038-DA1E-90ED-AD741A680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389" y="1466780"/>
            <a:ext cx="6387707" cy="149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537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1165475" y="549649"/>
            <a:ext cx="7763372"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nf-core delivers fully featured pipelines</a:t>
            </a:r>
            <a:endParaRPr dirty="0"/>
          </a:p>
        </p:txBody>
      </p:sp>
      <p:sp>
        <p:nvSpPr>
          <p:cNvPr id="234" name="Google Shape;234;p29"/>
          <p:cNvSpPr txBox="1">
            <a:spLocks noGrp="1"/>
          </p:cNvSpPr>
          <p:nvPr>
            <p:ph type="body" idx="1"/>
          </p:nvPr>
        </p:nvSpPr>
        <p:spPr>
          <a:xfrm>
            <a:off x="1165475" y="1179280"/>
            <a:ext cx="2403600" cy="130170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Documentation</a:t>
            </a:r>
            <a:endParaRPr b="1" dirty="0"/>
          </a:p>
          <a:p>
            <a:pPr marL="0" lvl="0" indent="0">
              <a:buNone/>
            </a:pPr>
            <a:r>
              <a:rPr lang="en-US" sz="1200" dirty="0"/>
              <a:t>Extensive documentation covering installation, usage and description of output files ensures that you won't be left in the dark.</a:t>
            </a:r>
            <a:endParaRPr sz="1200" dirty="0"/>
          </a:p>
        </p:txBody>
      </p:sp>
      <p:sp>
        <p:nvSpPr>
          <p:cNvPr id="235" name="Google Shape;235;p29"/>
          <p:cNvSpPr txBox="1">
            <a:spLocks noGrp="1"/>
          </p:cNvSpPr>
          <p:nvPr>
            <p:ph type="body" idx="2"/>
          </p:nvPr>
        </p:nvSpPr>
        <p:spPr>
          <a:xfrm>
            <a:off x="3692250" y="1179281"/>
            <a:ext cx="2403600"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CI Testing</a:t>
            </a:r>
            <a:endParaRPr b="1" dirty="0"/>
          </a:p>
          <a:p>
            <a:pPr marL="0" lvl="0" indent="0">
              <a:buNone/>
            </a:pPr>
            <a:r>
              <a:rPr lang="en-US" sz="1200" dirty="0"/>
              <a:t>Every time a change is made to the pipeline code, nf-core pipelines use continuous-integration testing to ensure that nothing has broken.</a:t>
            </a:r>
            <a:endParaRPr sz="1200" dirty="0"/>
          </a:p>
        </p:txBody>
      </p:sp>
      <p:sp>
        <p:nvSpPr>
          <p:cNvPr id="236" name="Google Shape;236;p29"/>
          <p:cNvSpPr txBox="1">
            <a:spLocks noGrp="1"/>
          </p:cNvSpPr>
          <p:nvPr>
            <p:ph type="body" idx="3"/>
          </p:nvPr>
        </p:nvSpPr>
        <p:spPr>
          <a:xfrm>
            <a:off x="6219024" y="1179281"/>
            <a:ext cx="2564757"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Stable Releases</a:t>
            </a:r>
            <a:endParaRPr b="1" dirty="0"/>
          </a:p>
          <a:p>
            <a:pPr marL="0" lvl="0" indent="0">
              <a:buNone/>
            </a:pPr>
            <a:r>
              <a:rPr lang="en-US" sz="1200" dirty="0"/>
              <a:t>nf-core pipelines use GitHub releases to tag stable versions of the code and software, making pipeline runs totally reproducible.</a:t>
            </a:r>
            <a:endParaRPr sz="1200" dirty="0"/>
          </a:p>
        </p:txBody>
      </p:sp>
      <p:sp>
        <p:nvSpPr>
          <p:cNvPr id="237" name="Google Shape;237;p29"/>
          <p:cNvSpPr txBox="1">
            <a:spLocks noGrp="1"/>
          </p:cNvSpPr>
          <p:nvPr>
            <p:ph type="body" idx="1"/>
          </p:nvPr>
        </p:nvSpPr>
        <p:spPr>
          <a:xfrm>
            <a:off x="1165474" y="3122341"/>
            <a:ext cx="2410369" cy="1471510"/>
          </a:xfrm>
          <a:prstGeom prst="rect">
            <a:avLst/>
          </a:prstGeom>
        </p:spPr>
        <p:txBody>
          <a:bodyPr spcFirstLastPara="1" wrap="square" lIns="91425" tIns="91425" rIns="91425" bIns="91425" anchor="t" anchorCtr="0">
            <a:noAutofit/>
          </a:bodyPr>
          <a:lstStyle/>
          <a:p>
            <a:pPr marL="0" lvl="0" indent="0">
              <a:buNone/>
            </a:pPr>
            <a:r>
              <a:rPr lang="en-US" b="1" dirty="0"/>
              <a:t>Packaged Software</a:t>
            </a:r>
          </a:p>
          <a:p>
            <a:pPr marL="0" lvl="0" indent="0">
              <a:buNone/>
            </a:pPr>
            <a:r>
              <a:rPr lang="en-US" sz="1200" dirty="0"/>
              <a:t>Pipeline dependencies are automatically downloaded and handled using Docker, Singularity, Conda or others. No need for any software installations.</a:t>
            </a:r>
            <a:endParaRPr sz="1200" dirty="0"/>
          </a:p>
        </p:txBody>
      </p:sp>
      <p:sp>
        <p:nvSpPr>
          <p:cNvPr id="238" name="Google Shape;238;p29"/>
          <p:cNvSpPr txBox="1">
            <a:spLocks noGrp="1"/>
          </p:cNvSpPr>
          <p:nvPr>
            <p:ph type="body" idx="2"/>
          </p:nvPr>
        </p:nvSpPr>
        <p:spPr>
          <a:xfrm>
            <a:off x="3692250" y="3122341"/>
            <a:ext cx="2410369" cy="147151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Cloud-ready</a:t>
            </a:r>
            <a:endParaRPr b="1" dirty="0"/>
          </a:p>
          <a:p>
            <a:pPr marL="0" lvl="0" indent="0">
              <a:buNone/>
            </a:pPr>
            <a:r>
              <a:rPr lang="en-US" sz="1200" dirty="0"/>
              <a:t>Pipelines are tested on AWS after every release. You can even browse results live on the website and use outputs for your own benchmarking.</a:t>
            </a:r>
            <a:endParaRPr sz="1200" dirty="0"/>
          </a:p>
        </p:txBody>
      </p:sp>
      <p:sp>
        <p:nvSpPr>
          <p:cNvPr id="239" name="Google Shape;239;p29"/>
          <p:cNvSpPr txBox="1">
            <a:spLocks noGrp="1"/>
          </p:cNvSpPr>
          <p:nvPr>
            <p:ph type="body" idx="3"/>
          </p:nvPr>
        </p:nvSpPr>
        <p:spPr>
          <a:xfrm>
            <a:off x="6212256" y="3122341"/>
            <a:ext cx="2931743" cy="1629790"/>
          </a:xfrm>
          <a:prstGeom prst="rect">
            <a:avLst/>
          </a:prstGeom>
        </p:spPr>
        <p:txBody>
          <a:bodyPr spcFirstLastPara="1" wrap="square" lIns="91425" tIns="91425" rIns="91425" bIns="91425" anchor="t" anchorCtr="0">
            <a:noAutofit/>
          </a:bodyPr>
          <a:lstStyle/>
          <a:p>
            <a:pPr marL="0" lvl="0" indent="0">
              <a:buNone/>
            </a:pPr>
            <a:r>
              <a:rPr lang="en-US" b="1" dirty="0"/>
              <a:t>Portable &amp; Reproducible</a:t>
            </a:r>
          </a:p>
          <a:p>
            <a:pPr marL="0" lvl="0" indent="0">
              <a:buNone/>
            </a:pPr>
            <a:r>
              <a:rPr lang="en-US" sz="1200" dirty="0"/>
              <a:t>Pipelines follow best-practices to ensure maximum portability and reproducibility. The large community makes the pipelines exceptionally well tested and easy to run.</a:t>
            </a:r>
            <a:endParaRPr sz="1200" dirty="0"/>
          </a:p>
        </p:txBody>
      </p:sp>
      <p:sp>
        <p:nvSpPr>
          <p:cNvPr id="270" name="Google Shape;270;p2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4" name="Picture 3">
            <a:extLst>
              <a:ext uri="{FF2B5EF4-FFF2-40B4-BE49-F238E27FC236}">
                <a16:creationId xmlns:a16="http://schemas.microsoft.com/office/drawing/2014/main" id="{D3267771-CBB8-B3D1-F402-09A5231B1B7B}"/>
              </a:ext>
            </a:extLst>
          </p:cNvPr>
          <p:cNvPicPr>
            <a:picLocks noChangeAspect="1"/>
          </p:cNvPicPr>
          <p:nvPr/>
        </p:nvPicPr>
        <p:blipFill>
          <a:blip r:embed="rId3"/>
          <a:srcRect/>
          <a:stretch/>
        </p:blipFill>
        <p:spPr>
          <a:xfrm>
            <a:off x="1261446" y="901291"/>
            <a:ext cx="457200" cy="457200"/>
          </a:xfrm>
          <a:prstGeom prst="rect">
            <a:avLst/>
          </a:prstGeom>
        </p:spPr>
      </p:pic>
      <p:pic>
        <p:nvPicPr>
          <p:cNvPr id="6" name="Picture 5">
            <a:extLst>
              <a:ext uri="{FF2B5EF4-FFF2-40B4-BE49-F238E27FC236}">
                <a16:creationId xmlns:a16="http://schemas.microsoft.com/office/drawing/2014/main" id="{98954F6C-3FF9-D189-72A8-481A0788C933}"/>
              </a:ext>
            </a:extLst>
          </p:cNvPr>
          <p:cNvPicPr>
            <a:picLocks noChangeAspect="1"/>
          </p:cNvPicPr>
          <p:nvPr/>
        </p:nvPicPr>
        <p:blipFill>
          <a:blip r:embed="rId4"/>
          <a:srcRect/>
          <a:stretch/>
        </p:blipFill>
        <p:spPr>
          <a:xfrm>
            <a:off x="1261446" y="2821803"/>
            <a:ext cx="457200" cy="457200"/>
          </a:xfrm>
          <a:prstGeom prst="rect">
            <a:avLst/>
          </a:prstGeom>
        </p:spPr>
      </p:pic>
      <p:pic>
        <p:nvPicPr>
          <p:cNvPr id="8" name="Picture 7">
            <a:extLst>
              <a:ext uri="{FF2B5EF4-FFF2-40B4-BE49-F238E27FC236}">
                <a16:creationId xmlns:a16="http://schemas.microsoft.com/office/drawing/2014/main" id="{295FB8C5-68B5-EB41-794F-1CDD0CE96B94}"/>
              </a:ext>
            </a:extLst>
          </p:cNvPr>
          <p:cNvPicPr>
            <a:picLocks noChangeAspect="1"/>
          </p:cNvPicPr>
          <p:nvPr/>
        </p:nvPicPr>
        <p:blipFill>
          <a:blip r:embed="rId5"/>
          <a:srcRect/>
          <a:stretch/>
        </p:blipFill>
        <p:spPr>
          <a:xfrm>
            <a:off x="3783754" y="2821803"/>
            <a:ext cx="457200" cy="457200"/>
          </a:xfrm>
          <a:prstGeom prst="rect">
            <a:avLst/>
          </a:prstGeom>
        </p:spPr>
      </p:pic>
      <p:pic>
        <p:nvPicPr>
          <p:cNvPr id="10" name="Picture 9">
            <a:extLst>
              <a:ext uri="{FF2B5EF4-FFF2-40B4-BE49-F238E27FC236}">
                <a16:creationId xmlns:a16="http://schemas.microsoft.com/office/drawing/2014/main" id="{BE01DF2E-CF7F-20CA-8CDA-D1678148175E}"/>
              </a:ext>
            </a:extLst>
          </p:cNvPr>
          <p:cNvPicPr>
            <a:picLocks noChangeAspect="1"/>
          </p:cNvPicPr>
          <p:nvPr/>
        </p:nvPicPr>
        <p:blipFill>
          <a:blip r:embed="rId6"/>
          <a:srcRect/>
          <a:stretch/>
        </p:blipFill>
        <p:spPr>
          <a:xfrm>
            <a:off x="6343376" y="2821803"/>
            <a:ext cx="457200" cy="457200"/>
          </a:xfrm>
          <a:prstGeom prst="rect">
            <a:avLst/>
          </a:prstGeom>
        </p:spPr>
      </p:pic>
      <p:pic>
        <p:nvPicPr>
          <p:cNvPr id="12" name="Picture 11">
            <a:extLst>
              <a:ext uri="{FF2B5EF4-FFF2-40B4-BE49-F238E27FC236}">
                <a16:creationId xmlns:a16="http://schemas.microsoft.com/office/drawing/2014/main" id="{8DEE9645-6746-C560-7A83-DA9F9AFF426E}"/>
              </a:ext>
            </a:extLst>
          </p:cNvPr>
          <p:cNvPicPr>
            <a:picLocks noChangeAspect="1"/>
          </p:cNvPicPr>
          <p:nvPr/>
        </p:nvPicPr>
        <p:blipFill>
          <a:blip r:embed="rId7"/>
          <a:srcRect/>
          <a:stretch/>
        </p:blipFill>
        <p:spPr>
          <a:xfrm>
            <a:off x="3780936" y="935350"/>
            <a:ext cx="375798" cy="375798"/>
          </a:xfrm>
          <a:prstGeom prst="rect">
            <a:avLst/>
          </a:prstGeom>
        </p:spPr>
      </p:pic>
      <p:pic>
        <p:nvPicPr>
          <p:cNvPr id="13" name="Picture 12">
            <a:extLst>
              <a:ext uri="{FF2B5EF4-FFF2-40B4-BE49-F238E27FC236}">
                <a16:creationId xmlns:a16="http://schemas.microsoft.com/office/drawing/2014/main" id="{7DEF671D-B299-2FEC-D6EC-B4201BDF17C4}"/>
              </a:ext>
            </a:extLst>
          </p:cNvPr>
          <p:cNvPicPr>
            <a:picLocks noChangeAspect="1"/>
          </p:cNvPicPr>
          <p:nvPr/>
        </p:nvPicPr>
        <p:blipFill>
          <a:blip r:embed="rId8"/>
          <a:srcRect/>
          <a:stretch/>
        </p:blipFill>
        <p:spPr>
          <a:xfrm>
            <a:off x="6343376" y="901291"/>
            <a:ext cx="457200" cy="457200"/>
          </a:xfrm>
          <a:prstGeom prst="rect">
            <a:avLst/>
          </a:prstGeom>
        </p:spPr>
      </p:pic>
    </p:spTree>
    <p:extLst>
      <p:ext uri="{BB962C8B-B14F-4D97-AF65-F5344CB8AC3E}">
        <p14:creationId xmlns:p14="http://schemas.microsoft.com/office/powerpoint/2010/main" val="133210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4">
                                            <p:txEl>
                                              <p:pRg st="1" end="1"/>
                                            </p:txEl>
                                          </p:spTgt>
                                        </p:tgtEl>
                                        <p:attrNameLst>
                                          <p:attrName>style.visibility</p:attrName>
                                        </p:attrNameLst>
                                      </p:cBhvr>
                                      <p:to>
                                        <p:strVal val="visible"/>
                                      </p:to>
                                    </p:set>
                                    <p:anim calcmode="lin" valueType="num">
                                      <p:cBhvr additive="base">
                                        <p:cTn id="11" dur="500" fill="hold"/>
                                        <p:tgtEl>
                                          <p:spTgt spid="23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34">
                                            <p:txEl>
                                              <p:pRg st="0" end="0"/>
                                            </p:txEl>
                                          </p:spTgt>
                                        </p:tgtEl>
                                        <p:attrNameLst>
                                          <p:attrName>style.visibility</p:attrName>
                                        </p:attrNameLst>
                                      </p:cBhvr>
                                      <p:to>
                                        <p:strVal val="visible"/>
                                      </p:to>
                                    </p:set>
                                    <p:anim calcmode="lin" valueType="num">
                                      <p:cBhvr additive="base">
                                        <p:cTn id="15" dur="500" fill="hold"/>
                                        <p:tgtEl>
                                          <p:spTgt spid="234">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35">
                                            <p:txEl>
                                              <p:pRg st="0" end="0"/>
                                            </p:txEl>
                                          </p:spTgt>
                                        </p:tgtEl>
                                        <p:attrNameLst>
                                          <p:attrName>style.visibility</p:attrName>
                                        </p:attrNameLst>
                                      </p:cBhvr>
                                      <p:to>
                                        <p:strVal val="visible"/>
                                      </p:to>
                                    </p:set>
                                    <p:anim calcmode="lin" valueType="num">
                                      <p:cBhvr additive="base">
                                        <p:cTn id="25" dur="500" fill="hold"/>
                                        <p:tgtEl>
                                          <p:spTgt spid="23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235">
                                            <p:txEl>
                                              <p:pRg st="1" end="1"/>
                                            </p:txEl>
                                          </p:spTgt>
                                        </p:tgtEl>
                                        <p:attrNameLst>
                                          <p:attrName>style.visibility</p:attrName>
                                        </p:attrNameLst>
                                      </p:cBhvr>
                                      <p:to>
                                        <p:strVal val="visible"/>
                                      </p:to>
                                    </p:set>
                                    <p:anim calcmode="lin" valueType="num">
                                      <p:cBhvr additive="base">
                                        <p:cTn id="29" dur="500" fill="hold"/>
                                        <p:tgtEl>
                                          <p:spTgt spid="23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5">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36">
                                            <p:txEl>
                                              <p:pRg st="0" end="0"/>
                                            </p:txEl>
                                          </p:spTgt>
                                        </p:tgtEl>
                                        <p:attrNameLst>
                                          <p:attrName>style.visibility</p:attrName>
                                        </p:attrNameLst>
                                      </p:cBhvr>
                                      <p:to>
                                        <p:strVal val="visible"/>
                                      </p:to>
                                    </p:set>
                                    <p:anim calcmode="lin" valueType="num">
                                      <p:cBhvr additive="base">
                                        <p:cTn id="39" dur="500" fill="hold"/>
                                        <p:tgtEl>
                                          <p:spTgt spid="236">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3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36">
                                            <p:txEl>
                                              <p:pRg st="1" end="1"/>
                                            </p:txEl>
                                          </p:spTgt>
                                        </p:tgtEl>
                                        <p:attrNameLst>
                                          <p:attrName>style.visibility</p:attrName>
                                        </p:attrNameLst>
                                      </p:cBhvr>
                                      <p:to>
                                        <p:strVal val="visible"/>
                                      </p:to>
                                    </p:set>
                                    <p:anim calcmode="lin" valueType="num">
                                      <p:cBhvr additive="base">
                                        <p:cTn id="43" dur="500" fill="hold"/>
                                        <p:tgtEl>
                                          <p:spTgt spid="236">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3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0-#ppt_w/2"/>
                                          </p:val>
                                        </p:tav>
                                        <p:tav tm="100000">
                                          <p:val>
                                            <p:strVal val="#ppt_x"/>
                                          </p:val>
                                        </p:tav>
                                      </p:tavLst>
                                    </p:anim>
                                    <p:anim calcmode="lin" valueType="num">
                                      <p:cBhvr additive="base">
                                        <p:cTn id="50" dur="500" fill="hold"/>
                                        <p:tgtEl>
                                          <p:spTgt spid="6"/>
                                        </p:tgtEl>
                                        <p:attrNameLst>
                                          <p:attrName>ppt_y</p:attrName>
                                        </p:attrNameLst>
                                      </p:cBhvr>
                                      <p:tavLst>
                                        <p:tav tm="0">
                                          <p:val>
                                            <p:strVal val="#ppt_y"/>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37">
                                            <p:txEl>
                                              <p:pRg st="0" end="0"/>
                                            </p:txEl>
                                          </p:spTgt>
                                        </p:tgtEl>
                                        <p:attrNameLst>
                                          <p:attrName>style.visibility</p:attrName>
                                        </p:attrNameLst>
                                      </p:cBhvr>
                                      <p:to>
                                        <p:strVal val="visible"/>
                                      </p:to>
                                    </p:set>
                                    <p:anim calcmode="lin" valueType="num">
                                      <p:cBhvr additive="base">
                                        <p:cTn id="53" dur="500" fill="hold"/>
                                        <p:tgtEl>
                                          <p:spTgt spid="237">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37">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37">
                                            <p:txEl>
                                              <p:pRg st="1" end="1"/>
                                            </p:txEl>
                                          </p:spTgt>
                                        </p:tgtEl>
                                        <p:attrNameLst>
                                          <p:attrName>style.visibility</p:attrName>
                                        </p:attrNameLst>
                                      </p:cBhvr>
                                      <p:to>
                                        <p:strVal val="visible"/>
                                      </p:to>
                                    </p:set>
                                    <p:anim calcmode="lin" valueType="num">
                                      <p:cBhvr additive="base">
                                        <p:cTn id="57" dur="500" fill="hold"/>
                                        <p:tgtEl>
                                          <p:spTgt spid="237">
                                            <p:txEl>
                                              <p:pRg st="1" end="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8">
                                            <p:txEl>
                                              <p:pRg st="0" end="0"/>
                                            </p:txEl>
                                          </p:spTgt>
                                        </p:tgtEl>
                                        <p:attrNameLst>
                                          <p:attrName>style.visibility</p:attrName>
                                        </p:attrNameLst>
                                      </p:cBhvr>
                                      <p:to>
                                        <p:strVal val="visible"/>
                                      </p:to>
                                    </p:set>
                                    <p:anim calcmode="lin" valueType="num">
                                      <p:cBhvr additive="base">
                                        <p:cTn id="67" dur="500" fill="hold"/>
                                        <p:tgtEl>
                                          <p:spTgt spid="23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38">
                                            <p:txEl>
                                              <p:pRg st="0" end="0"/>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38">
                                            <p:txEl>
                                              <p:pRg st="1" end="1"/>
                                            </p:txEl>
                                          </p:spTgt>
                                        </p:tgtEl>
                                        <p:attrNameLst>
                                          <p:attrName>style.visibility</p:attrName>
                                        </p:attrNameLst>
                                      </p:cBhvr>
                                      <p:to>
                                        <p:strVal val="visible"/>
                                      </p:to>
                                    </p:set>
                                    <p:anim calcmode="lin" valueType="num">
                                      <p:cBhvr additive="base">
                                        <p:cTn id="71" dur="500" fill="hold"/>
                                        <p:tgtEl>
                                          <p:spTgt spid="238">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1+#ppt_w/2"/>
                                          </p:val>
                                        </p:tav>
                                        <p:tav tm="100000">
                                          <p:val>
                                            <p:strVal val="#ppt_x"/>
                                          </p:val>
                                        </p:tav>
                                      </p:tavLst>
                                    </p:anim>
                                    <p:anim calcmode="lin" valueType="num">
                                      <p:cBhvr additive="base">
                                        <p:cTn id="78" dur="500" fill="hold"/>
                                        <p:tgtEl>
                                          <p:spTgt spid="10"/>
                                        </p:tgtEl>
                                        <p:attrNameLst>
                                          <p:attrName>ppt_y</p:attrName>
                                        </p:attrNameLst>
                                      </p:cBhvr>
                                      <p:tavLst>
                                        <p:tav tm="0">
                                          <p:val>
                                            <p:strVal val="#ppt_y"/>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39">
                                            <p:txEl>
                                              <p:pRg st="0" end="0"/>
                                            </p:txEl>
                                          </p:spTgt>
                                        </p:tgtEl>
                                        <p:attrNameLst>
                                          <p:attrName>style.visibility</p:attrName>
                                        </p:attrNameLst>
                                      </p:cBhvr>
                                      <p:to>
                                        <p:strVal val="visible"/>
                                      </p:to>
                                    </p:set>
                                    <p:anim calcmode="lin" valueType="num">
                                      <p:cBhvr additive="base">
                                        <p:cTn id="81" dur="500" fill="hold"/>
                                        <p:tgtEl>
                                          <p:spTgt spid="239">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39">
                                            <p:txEl>
                                              <p:pRg st="0" end="0"/>
                                            </p:txEl>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39">
                                            <p:txEl>
                                              <p:pRg st="1" end="1"/>
                                            </p:txEl>
                                          </p:spTgt>
                                        </p:tgtEl>
                                        <p:attrNameLst>
                                          <p:attrName>style.visibility</p:attrName>
                                        </p:attrNameLst>
                                      </p:cBhvr>
                                      <p:to>
                                        <p:strVal val="visible"/>
                                      </p:to>
                                    </p:set>
                                    <p:anim calcmode="lin" valueType="num">
                                      <p:cBhvr additive="base">
                                        <p:cTn id="85" dur="500" fill="hold"/>
                                        <p:tgtEl>
                                          <p:spTgt spid="239">
                                            <p:txEl>
                                              <p:pRg st="1" end="1"/>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3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build="p"/>
      <p:bldP spid="235" grpId="0" uiExpand="1" build="p"/>
      <p:bldP spid="236" grpId="0" uiExpand="1" build="p"/>
      <p:bldP spid="237" grpId="0" uiExpand="1" build="p"/>
      <p:bldP spid="238" grpId="0" uiExpand="1" build="p"/>
      <p:bldP spid="23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C1D96-6120-C72B-11F8-CC0AFC553D16}"/>
              </a:ext>
            </a:extLst>
          </p:cNvPr>
          <p:cNvSpPr>
            <a:spLocks noGrp="1"/>
          </p:cNvSpPr>
          <p:nvPr>
            <p:ph type="title"/>
          </p:nvPr>
        </p:nvSpPr>
        <p:spPr/>
        <p:txBody>
          <a:bodyPr/>
          <a:lstStyle/>
          <a:p>
            <a:r>
              <a:rPr lang="en-US" dirty="0"/>
              <a:t>Example pipeline - nf-core/viralrecon</a:t>
            </a:r>
          </a:p>
        </p:txBody>
      </p:sp>
      <p:sp>
        <p:nvSpPr>
          <p:cNvPr id="3" name="Text Placeholder 2">
            <a:extLst>
              <a:ext uri="{FF2B5EF4-FFF2-40B4-BE49-F238E27FC236}">
                <a16:creationId xmlns:a16="http://schemas.microsoft.com/office/drawing/2014/main" id="{C0E7B042-5C3C-8ADA-B375-C00763545C1D}"/>
              </a:ext>
            </a:extLst>
          </p:cNvPr>
          <p:cNvSpPr>
            <a:spLocks noGrp="1"/>
          </p:cNvSpPr>
          <p:nvPr>
            <p:ph type="body" idx="1"/>
          </p:nvPr>
        </p:nvSpPr>
        <p:spPr>
          <a:xfrm>
            <a:off x="1165474" y="1192298"/>
            <a:ext cx="7029490" cy="1273811"/>
          </a:xfrm>
        </p:spPr>
        <p:txBody>
          <a:bodyPr/>
          <a:lstStyle/>
          <a:p>
            <a:r>
              <a:rPr lang="en-US" dirty="0"/>
              <a:t>Analysis of viral genomes</a:t>
            </a:r>
          </a:p>
          <a:p>
            <a:r>
              <a:rPr lang="en-US" dirty="0"/>
              <a:t>Used throughout the world during the COVID-19 pandemic</a:t>
            </a:r>
          </a:p>
        </p:txBody>
      </p:sp>
      <p:sp>
        <p:nvSpPr>
          <p:cNvPr id="6" name="Slide Number Placeholder 5">
            <a:extLst>
              <a:ext uri="{FF2B5EF4-FFF2-40B4-BE49-F238E27FC236}">
                <a16:creationId xmlns:a16="http://schemas.microsoft.com/office/drawing/2014/main" id="{F33EA367-02D7-F33F-CC13-AE22BCFC44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7170" name="Picture 2" descr="nf-core/viralrecon Illumina metro map">
            <a:extLst>
              <a:ext uri="{FF2B5EF4-FFF2-40B4-BE49-F238E27FC236}">
                <a16:creationId xmlns:a16="http://schemas.microsoft.com/office/drawing/2014/main" id="{EDF1E07C-E384-E834-096C-C58C4FA86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01" y="2127598"/>
            <a:ext cx="8073656" cy="253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60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1605516" y="1513854"/>
            <a:ext cx="7209362" cy="2115791"/>
          </a:xfrm>
          <a:prstGeom prst="rect">
            <a:avLst/>
          </a:prstGeom>
        </p:spPr>
        <p:txBody>
          <a:bodyPr spcFirstLastPara="1" wrap="square" lIns="91425" tIns="91425" rIns="91425" bIns="91425" anchor="ctr" anchorCtr="0">
            <a:noAutofit/>
          </a:bodyPr>
          <a:lstStyle/>
          <a:p>
            <a:pPr marL="0" indent="0">
              <a:buNone/>
            </a:pPr>
            <a:r>
              <a:rPr lang="en-US" sz="2400" dirty="0">
                <a:solidFill>
                  <a:schemeClr val="accent1"/>
                </a:solidFill>
              </a:rPr>
              <a:t>Nextflow is not just for bioinformatics</a:t>
            </a:r>
            <a:endParaRPr sz="2400" dirty="0">
              <a:solidFill>
                <a:schemeClr val="accent1"/>
              </a:solidFill>
            </a:endParaRPr>
          </a:p>
        </p:txBody>
      </p:sp>
      <p:sp>
        <p:nvSpPr>
          <p:cNvPr id="103" name="Google Shape;103;p1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03879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028EA-3433-F34D-0ED2-D7DB9336488F}"/>
              </a:ext>
            </a:extLst>
          </p:cNvPr>
          <p:cNvSpPr>
            <a:spLocks noGrp="1"/>
          </p:cNvSpPr>
          <p:nvPr>
            <p:ph type="title"/>
          </p:nvPr>
        </p:nvSpPr>
        <p:spPr>
          <a:xfrm>
            <a:off x="1165474" y="549649"/>
            <a:ext cx="7465907" cy="345000"/>
          </a:xfrm>
        </p:spPr>
        <p:txBody>
          <a:bodyPr/>
          <a:lstStyle/>
          <a:p>
            <a:r>
              <a:rPr lang="en-US" dirty="0"/>
              <a:t>Using Nextflow to model the economics of the industrial revolution</a:t>
            </a:r>
          </a:p>
        </p:txBody>
      </p:sp>
      <p:sp>
        <p:nvSpPr>
          <p:cNvPr id="3" name="Text Placeholder 2">
            <a:extLst>
              <a:ext uri="{FF2B5EF4-FFF2-40B4-BE49-F238E27FC236}">
                <a16:creationId xmlns:a16="http://schemas.microsoft.com/office/drawing/2014/main" id="{32053B8C-A169-A352-6106-F3F10CFF3909}"/>
              </a:ext>
            </a:extLst>
          </p:cNvPr>
          <p:cNvSpPr>
            <a:spLocks noGrp="1"/>
          </p:cNvSpPr>
          <p:nvPr>
            <p:ph type="body" idx="1"/>
          </p:nvPr>
        </p:nvSpPr>
        <p:spPr>
          <a:xfrm>
            <a:off x="1165497" y="3510471"/>
            <a:ext cx="7590576" cy="1302027"/>
          </a:xfrm>
        </p:spPr>
        <p:txBody>
          <a:bodyPr/>
          <a:lstStyle/>
          <a:p>
            <a:r>
              <a:rPr lang="en-US" sz="2000" dirty="0">
                <a:latin typeface="Quicksand" pitchFamily="2" charset="77"/>
              </a:rPr>
              <a:t>Nicola Visonà, </a:t>
            </a:r>
            <a:r>
              <a:rPr lang="en-US" sz="2000" b="0" i="0" dirty="0">
                <a:solidFill>
                  <a:srgbClr val="FFFFFF"/>
                </a:solidFill>
                <a:effectLst/>
                <a:latin typeface="Quicksand" pitchFamily="2" charset="77"/>
              </a:rPr>
              <a:t>Ph.D. student in quantitative economics</a:t>
            </a:r>
            <a:endParaRPr lang="en-US" sz="2000" dirty="0">
              <a:solidFill>
                <a:srgbClr val="FFFFFF"/>
              </a:solidFill>
              <a:latin typeface="Quicksand" pitchFamily="2" charset="77"/>
            </a:endParaRPr>
          </a:p>
          <a:p>
            <a:r>
              <a:rPr lang="en-US" sz="2000" dirty="0">
                <a:solidFill>
                  <a:srgbClr val="FFFFFF"/>
                </a:solidFill>
                <a:latin typeface="Quicksand" pitchFamily="2" charset="77"/>
              </a:rPr>
              <a:t>Used </a:t>
            </a:r>
            <a:r>
              <a:rPr lang="en-US" sz="2000" b="0" i="0" dirty="0">
                <a:solidFill>
                  <a:srgbClr val="FFFFFF"/>
                </a:solidFill>
                <a:effectLst/>
                <a:latin typeface="Quicksand" pitchFamily="2" charset="77"/>
              </a:rPr>
              <a:t>Nextflow to scale agent-based modeling</a:t>
            </a:r>
          </a:p>
          <a:p>
            <a:r>
              <a:rPr lang="en-US" sz="2000" dirty="0">
                <a:solidFill>
                  <a:srgbClr val="FFFFFF"/>
                </a:solidFill>
                <a:latin typeface="Quicksand" pitchFamily="2" charset="77"/>
                <a:hlinkClick r:id="rId2"/>
              </a:rPr>
              <a:t>SpinningJenny Workflow</a:t>
            </a:r>
            <a:r>
              <a:rPr lang="en-US" sz="2000" dirty="0">
                <a:solidFill>
                  <a:srgbClr val="FFFFFF"/>
                </a:solidFill>
                <a:latin typeface="Quicksand" pitchFamily="2" charset="77"/>
              </a:rPr>
              <a:t>, </a:t>
            </a:r>
            <a:r>
              <a:rPr lang="en-US" sz="2000" dirty="0">
                <a:solidFill>
                  <a:srgbClr val="FFFFFF"/>
                </a:solidFill>
                <a:latin typeface="Quicksand" pitchFamily="2" charset="77"/>
                <a:hlinkClick r:id="rId3"/>
              </a:rPr>
              <a:t>YouTube</a:t>
            </a:r>
            <a:endParaRPr lang="en-US" sz="2000" dirty="0">
              <a:latin typeface="Quicksand" pitchFamily="2" charset="77"/>
            </a:endParaRPr>
          </a:p>
        </p:txBody>
      </p:sp>
      <p:sp>
        <p:nvSpPr>
          <p:cNvPr id="4" name="Slide Number Placeholder 3">
            <a:extLst>
              <a:ext uri="{FF2B5EF4-FFF2-40B4-BE49-F238E27FC236}">
                <a16:creationId xmlns:a16="http://schemas.microsoft.com/office/drawing/2014/main" id="{514FA154-2487-4B16-9B63-30CF86C466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descr="Diagram&#10;&#10;Description automatically generated">
            <a:extLst>
              <a:ext uri="{FF2B5EF4-FFF2-40B4-BE49-F238E27FC236}">
                <a16:creationId xmlns:a16="http://schemas.microsoft.com/office/drawing/2014/main" id="{EA22B509-C05A-6242-ECE7-97CF3004BDBD}"/>
              </a:ext>
            </a:extLst>
          </p:cNvPr>
          <p:cNvPicPr>
            <a:picLocks noChangeAspect="1"/>
          </p:cNvPicPr>
          <p:nvPr/>
        </p:nvPicPr>
        <p:blipFill>
          <a:blip r:embed="rId4"/>
          <a:stretch>
            <a:fillRect/>
          </a:stretch>
        </p:blipFill>
        <p:spPr>
          <a:xfrm>
            <a:off x="2573300" y="985500"/>
            <a:ext cx="4650253" cy="2524972"/>
          </a:xfrm>
          <a:prstGeom prst="rect">
            <a:avLst/>
          </a:prstGeom>
        </p:spPr>
      </p:pic>
    </p:spTree>
    <p:extLst>
      <p:ext uri="{BB962C8B-B14F-4D97-AF65-F5344CB8AC3E}">
        <p14:creationId xmlns:p14="http://schemas.microsoft.com/office/powerpoint/2010/main" val="79927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39ED-E470-8835-8089-64DE00736C66}"/>
              </a:ext>
            </a:extLst>
          </p:cNvPr>
          <p:cNvSpPr>
            <a:spLocks noGrp="1"/>
          </p:cNvSpPr>
          <p:nvPr>
            <p:ph type="title"/>
          </p:nvPr>
        </p:nvSpPr>
        <p:spPr/>
        <p:txBody>
          <a:bodyPr/>
          <a:lstStyle/>
          <a:p>
            <a:r>
              <a:rPr lang="en-US"/>
              <a:t>Other non-Bioinformatics Use Cases</a:t>
            </a:r>
          </a:p>
        </p:txBody>
      </p:sp>
      <p:sp>
        <p:nvSpPr>
          <p:cNvPr id="3" name="Text Placeholder 2">
            <a:extLst>
              <a:ext uri="{FF2B5EF4-FFF2-40B4-BE49-F238E27FC236}">
                <a16:creationId xmlns:a16="http://schemas.microsoft.com/office/drawing/2014/main" id="{2B7217B1-A893-4381-BECA-ADAF25BAE4EE}"/>
              </a:ext>
            </a:extLst>
          </p:cNvPr>
          <p:cNvSpPr>
            <a:spLocks noGrp="1"/>
          </p:cNvSpPr>
          <p:nvPr>
            <p:ph type="body" idx="1"/>
          </p:nvPr>
        </p:nvSpPr>
        <p:spPr>
          <a:xfrm>
            <a:off x="1165497" y="1086799"/>
            <a:ext cx="7742975" cy="3725700"/>
          </a:xfrm>
        </p:spPr>
        <p:txBody>
          <a:bodyPr/>
          <a:lstStyle/>
          <a:p>
            <a:r>
              <a:rPr lang="en-US" sz="2000"/>
              <a:t>AI – </a:t>
            </a:r>
            <a:r>
              <a:rPr lang="en-US" sz="2000">
                <a:hlinkClick r:id="rId2"/>
              </a:rPr>
              <a:t>Stable Diffusion text-to-image</a:t>
            </a:r>
            <a:br>
              <a:rPr lang="en-US" sz="2000"/>
            </a:br>
            <a:endParaRPr lang="en-US" sz="2000"/>
          </a:p>
          <a:p>
            <a:r>
              <a:rPr lang="en-US" sz="2000"/>
              <a:t>Astronomy – </a:t>
            </a:r>
            <a:r>
              <a:rPr lang="en-US" sz="2000">
                <a:hlinkClick r:id="rId3"/>
              </a:rPr>
              <a:t>Analysis of images from telescopes</a:t>
            </a:r>
            <a:br>
              <a:rPr lang="en-US" sz="2000"/>
            </a:br>
            <a:endParaRPr lang="en-US" sz="2000"/>
          </a:p>
          <a:p>
            <a:r>
              <a:rPr lang="en-US" sz="2000"/>
              <a:t>Linguistics – </a:t>
            </a:r>
            <a:r>
              <a:rPr lang="en-US" sz="2000">
                <a:hlinkClick r:id="rId4"/>
              </a:rPr>
              <a:t>Analyzing digitized Dutch texts (800-present)</a:t>
            </a:r>
            <a:br>
              <a:rPr lang="en-US" sz="2000"/>
            </a:br>
            <a:endParaRPr lang="en-US" sz="2000"/>
          </a:p>
          <a:p>
            <a:r>
              <a:rPr lang="en-US" sz="2000"/>
              <a:t>Medical – </a:t>
            </a:r>
            <a:r>
              <a:rPr lang="en-US" sz="2000">
                <a:hlinkClick r:id="rId5"/>
              </a:rPr>
              <a:t>Diffusion MRI image analysis</a:t>
            </a:r>
            <a:br>
              <a:rPr lang="en-US" sz="2000"/>
            </a:br>
            <a:endParaRPr lang="en-US" sz="2000"/>
          </a:p>
          <a:p>
            <a:r>
              <a:rPr lang="en-US" sz="2000"/>
              <a:t>Statistics - </a:t>
            </a:r>
            <a:r>
              <a:rPr lang="en-US" sz="2000">
                <a:hlinkClick r:id="rId6"/>
              </a:rPr>
              <a:t>Markov chain Monte Carlo using Stan</a:t>
            </a:r>
            <a:endParaRPr lang="en-US" sz="2000"/>
          </a:p>
        </p:txBody>
      </p:sp>
      <p:sp>
        <p:nvSpPr>
          <p:cNvPr id="4" name="Slide Number Placeholder 3">
            <a:extLst>
              <a:ext uri="{FF2B5EF4-FFF2-40B4-BE49-F238E27FC236}">
                <a16:creationId xmlns:a16="http://schemas.microsoft.com/office/drawing/2014/main" id="{0CFE3529-B57E-F6BB-6395-84DF02C684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2883598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txBox="1">
            <a:spLocks noGrp="1"/>
          </p:cNvSpPr>
          <p:nvPr>
            <p:ph type="ctrTitle" idx="4294967295"/>
          </p:nvPr>
        </p:nvSpPr>
        <p:spPr>
          <a:xfrm>
            <a:off x="1377874" y="1991813"/>
            <a:ext cx="7537525"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b="1">
                <a:solidFill>
                  <a:schemeClr val="dk1"/>
                </a:solidFill>
              </a:rPr>
              <a:t>Any questions so far?</a:t>
            </a:r>
            <a:endParaRPr sz="5400" b="1">
              <a:solidFill>
                <a:schemeClr val="dk1"/>
              </a:solidFill>
            </a:endParaRPr>
          </a:p>
        </p:txBody>
      </p:sp>
      <p:sp>
        <p:nvSpPr>
          <p:cNvPr id="202" name="Google Shape;202;p26"/>
          <p:cNvSpPr txBox="1">
            <a:spLocks noGrp="1"/>
          </p:cNvSpPr>
          <p:nvPr>
            <p:ph type="subTitle" idx="4294967295"/>
          </p:nvPr>
        </p:nvSpPr>
        <p:spPr>
          <a:xfrm>
            <a:off x="1377899" y="2840063"/>
            <a:ext cx="7017648" cy="993000"/>
          </a:xfrm>
          <a:prstGeom prst="rect">
            <a:avLst/>
          </a:prstGeom>
        </p:spPr>
        <p:txBody>
          <a:bodyPr spcFirstLastPara="1" wrap="square" lIns="91425" tIns="91425" rIns="91425" bIns="91425" anchor="t" anchorCtr="0">
            <a:noAutofit/>
          </a:bodyPr>
          <a:lstStyle/>
          <a:p>
            <a:pPr marL="0" indent="0">
              <a:buNone/>
            </a:pPr>
            <a:r>
              <a:rPr lang="en" dirty="0"/>
              <a:t>Nextflow, nf-core, use-cases, etc.</a:t>
            </a:r>
            <a:endParaRPr lang="en-US" sz="2400" dirty="0"/>
          </a:p>
        </p:txBody>
      </p:sp>
      <p:sp>
        <p:nvSpPr>
          <p:cNvPr id="203" name="Google Shape;203;p2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991507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r>
              <a:rPr lang="en" dirty="0"/>
              <a:t>Nextflow config for Beartooth</a:t>
            </a:r>
            <a:endParaRPr dirty="0" err="1"/>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 name="Google Shape;96;p15">
            <a:extLst>
              <a:ext uri="{FF2B5EF4-FFF2-40B4-BE49-F238E27FC236}">
                <a16:creationId xmlns:a16="http://schemas.microsoft.com/office/drawing/2014/main" id="{B4265EAC-2475-CA42-4F3A-3789F5B024C7}"/>
              </a:ext>
            </a:extLst>
          </p:cNvPr>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2E3037"/>
                </a:solidFill>
                <a:latin typeface="Quicksand"/>
                <a:ea typeface="Quicksand"/>
                <a:cs typeface="Quicksand"/>
                <a:sym typeface="Quicksand"/>
              </a:rPr>
              <a:t>4</a:t>
            </a:r>
            <a:endParaRPr sz="3000" dirty="0">
              <a:solidFill>
                <a:srgbClr val="2E3037"/>
              </a:solidFill>
              <a:latin typeface="Quicksand"/>
              <a:ea typeface="Quicksand"/>
              <a:cs typeface="Quicksand"/>
              <a:sym typeface="Quicksand"/>
            </a:endParaRPr>
          </a:p>
        </p:txBody>
      </p:sp>
    </p:spTree>
    <p:extLst>
      <p:ext uri="{BB962C8B-B14F-4D97-AF65-F5344CB8AC3E}">
        <p14:creationId xmlns:p14="http://schemas.microsoft.com/office/powerpoint/2010/main" val="3615408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BC8B83-889D-E8CB-3FED-E95153FF54FF}"/>
              </a:ext>
            </a:extLst>
          </p:cNvPr>
          <p:cNvSpPr>
            <a:spLocks noGrp="1"/>
          </p:cNvSpPr>
          <p:nvPr>
            <p:ph type="title"/>
          </p:nvPr>
        </p:nvSpPr>
        <p:spPr/>
        <p:txBody>
          <a:bodyPr/>
          <a:lstStyle/>
          <a:p>
            <a:r>
              <a:rPr lang="en-US" dirty="0"/>
              <a:t>Working Nextflow configuration file for Beartooth</a:t>
            </a:r>
          </a:p>
        </p:txBody>
      </p:sp>
      <p:sp>
        <p:nvSpPr>
          <p:cNvPr id="2" name="Slide Number Placeholder 1">
            <a:extLst>
              <a:ext uri="{FF2B5EF4-FFF2-40B4-BE49-F238E27FC236}">
                <a16:creationId xmlns:a16="http://schemas.microsoft.com/office/drawing/2014/main" id="{9DC5D5A2-A09D-8450-4D7D-902198188B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Picture 5" descr="A screen shot of a computer&#10;&#10;Description automatically generated with medium confidence">
            <a:extLst>
              <a:ext uri="{FF2B5EF4-FFF2-40B4-BE49-F238E27FC236}">
                <a16:creationId xmlns:a16="http://schemas.microsoft.com/office/drawing/2014/main" id="{DE2EBD03-C135-EDCF-AB6E-3F7579537278}"/>
              </a:ext>
            </a:extLst>
          </p:cNvPr>
          <p:cNvPicPr>
            <a:picLocks noChangeAspect="1"/>
          </p:cNvPicPr>
          <p:nvPr/>
        </p:nvPicPr>
        <p:blipFill>
          <a:blip r:embed="rId2"/>
          <a:stretch>
            <a:fillRect/>
          </a:stretch>
        </p:blipFill>
        <p:spPr>
          <a:xfrm>
            <a:off x="1519894" y="987280"/>
            <a:ext cx="6560851" cy="3922501"/>
          </a:xfrm>
          <a:prstGeom prst="rect">
            <a:avLst/>
          </a:prstGeom>
        </p:spPr>
      </p:pic>
      <p:sp>
        <p:nvSpPr>
          <p:cNvPr id="10" name="Rectangle 9">
            <a:extLst>
              <a:ext uri="{FF2B5EF4-FFF2-40B4-BE49-F238E27FC236}">
                <a16:creationId xmlns:a16="http://schemas.microsoft.com/office/drawing/2014/main" id="{03250E53-4845-E979-C7A1-6ABF60E3083B}"/>
              </a:ext>
            </a:extLst>
          </p:cNvPr>
          <p:cNvSpPr/>
          <p:nvPr/>
        </p:nvSpPr>
        <p:spPr>
          <a:xfrm>
            <a:off x="2339163" y="2317898"/>
            <a:ext cx="2877879" cy="1438939"/>
          </a:xfrm>
          <a:prstGeom prst="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F4250D0-D406-6D52-D8D9-3C62086C7B63}"/>
              </a:ext>
            </a:extLst>
          </p:cNvPr>
          <p:cNvSpPr/>
          <p:nvPr/>
        </p:nvSpPr>
        <p:spPr>
          <a:xfrm>
            <a:off x="2339163" y="1414131"/>
            <a:ext cx="5741582" cy="811136"/>
          </a:xfrm>
          <a:prstGeom prst="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6389D9-68C5-89AD-89B2-3C4417082FC8}"/>
              </a:ext>
            </a:extLst>
          </p:cNvPr>
          <p:cNvSpPr/>
          <p:nvPr/>
        </p:nvSpPr>
        <p:spPr>
          <a:xfrm>
            <a:off x="2339164" y="3822192"/>
            <a:ext cx="2877878" cy="811136"/>
          </a:xfrm>
          <a:prstGeom prst="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315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EC0D-3A14-42AF-B5DE-C9331AE8A832}"/>
              </a:ext>
            </a:extLst>
          </p:cNvPr>
          <p:cNvSpPr>
            <a:spLocks noGrp="1"/>
          </p:cNvSpPr>
          <p:nvPr>
            <p:ph type="ctrTitle"/>
          </p:nvPr>
        </p:nvSpPr>
        <p:spPr/>
        <p:txBody>
          <a:bodyPr/>
          <a:lstStyle/>
          <a:p>
            <a:r>
              <a:rPr lang="en-US" sz="2400" dirty="0"/>
              <a:t>Let’s demo nf-core/viralrecon with this config</a:t>
            </a:r>
          </a:p>
        </p:txBody>
      </p:sp>
      <p:sp>
        <p:nvSpPr>
          <p:cNvPr id="4" name="Slide Number Placeholder 3">
            <a:extLst>
              <a:ext uri="{FF2B5EF4-FFF2-40B4-BE49-F238E27FC236}">
                <a16:creationId xmlns:a16="http://schemas.microsoft.com/office/drawing/2014/main" id="{4F454312-77B8-D4DD-04EE-F8C2CE8A0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3" name="Google Shape;96;p15">
            <a:extLst>
              <a:ext uri="{FF2B5EF4-FFF2-40B4-BE49-F238E27FC236}">
                <a16:creationId xmlns:a16="http://schemas.microsoft.com/office/drawing/2014/main" id="{CC19682E-54FC-3333-8342-5F446260EC1E}"/>
              </a:ext>
            </a:extLst>
          </p:cNvPr>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2E3037"/>
                </a:solidFill>
                <a:latin typeface="Quicksand"/>
                <a:ea typeface="Quicksand"/>
                <a:cs typeface="Quicksand"/>
                <a:sym typeface="Quicksand"/>
              </a:rPr>
              <a:t>5</a:t>
            </a:r>
            <a:endParaRPr sz="3000" dirty="0">
              <a:solidFill>
                <a:srgbClr val="2E3037"/>
              </a:solidFill>
              <a:latin typeface="Quicksand"/>
              <a:ea typeface="Quicksand"/>
              <a:cs typeface="Quicksand"/>
              <a:sym typeface="Quicksand"/>
            </a:endParaRPr>
          </a:p>
        </p:txBody>
      </p:sp>
    </p:spTree>
    <p:extLst>
      <p:ext uri="{BB962C8B-B14F-4D97-AF65-F5344CB8AC3E}">
        <p14:creationId xmlns:p14="http://schemas.microsoft.com/office/powerpoint/2010/main" val="1443003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Outline for today’s workshop</a:t>
            </a:r>
            <a:endParaRPr/>
          </a:p>
        </p:txBody>
      </p:sp>
      <p:sp>
        <p:nvSpPr>
          <p:cNvPr id="234" name="Google Shape;234;p29"/>
          <p:cNvSpPr txBox="1">
            <a:spLocks noGrp="1"/>
          </p:cNvSpPr>
          <p:nvPr>
            <p:ph type="body" idx="1"/>
          </p:nvPr>
        </p:nvSpPr>
        <p:spPr>
          <a:xfrm>
            <a:off x="1165475" y="1179281"/>
            <a:ext cx="2403600"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a:t>People</a:t>
            </a:r>
            <a:endParaRPr b="1"/>
          </a:p>
          <a:p>
            <a:pPr marL="0" lvl="0" indent="0" algn="l" rtl="0">
              <a:spcBef>
                <a:spcPts val="600"/>
              </a:spcBef>
              <a:spcAft>
                <a:spcPts val="0"/>
              </a:spcAft>
              <a:buNone/>
            </a:pPr>
            <a:r>
              <a:rPr lang="en" sz="1200"/>
              <a:t>Meet some of the people at Wyoming Public Health Laboratory</a:t>
            </a:r>
            <a:endParaRPr sz="1200"/>
          </a:p>
        </p:txBody>
      </p:sp>
      <p:sp>
        <p:nvSpPr>
          <p:cNvPr id="235" name="Google Shape;235;p29"/>
          <p:cNvSpPr txBox="1">
            <a:spLocks noGrp="1"/>
          </p:cNvSpPr>
          <p:nvPr>
            <p:ph type="body" idx="2"/>
          </p:nvPr>
        </p:nvSpPr>
        <p:spPr>
          <a:xfrm>
            <a:off x="3692250" y="1179281"/>
            <a:ext cx="2403600"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Nextflow</a:t>
            </a:r>
            <a:endParaRPr b="1" dirty="0"/>
          </a:p>
          <a:p>
            <a:pPr marL="0" lvl="0" indent="0" algn="l" rtl="0">
              <a:spcBef>
                <a:spcPts val="600"/>
              </a:spcBef>
              <a:spcAft>
                <a:spcPts val="0"/>
              </a:spcAft>
              <a:buNone/>
            </a:pPr>
            <a:r>
              <a:rPr lang="en" sz="1200" dirty="0"/>
              <a:t>An introduction into Nextflow and how Nextflow can help streamline complex analyses </a:t>
            </a:r>
            <a:endParaRPr sz="1200" dirty="0"/>
          </a:p>
        </p:txBody>
      </p:sp>
      <p:sp>
        <p:nvSpPr>
          <p:cNvPr id="236" name="Google Shape;236;p29"/>
          <p:cNvSpPr txBox="1">
            <a:spLocks noGrp="1"/>
          </p:cNvSpPr>
          <p:nvPr>
            <p:ph type="body" idx="3"/>
          </p:nvPr>
        </p:nvSpPr>
        <p:spPr>
          <a:xfrm>
            <a:off x="6219024" y="1179281"/>
            <a:ext cx="2564757"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nf-core &amp; Use Cases</a:t>
            </a:r>
            <a:endParaRPr b="1" dirty="0"/>
          </a:p>
          <a:p>
            <a:pPr marL="0" lvl="0" indent="0" algn="l" rtl="0">
              <a:spcBef>
                <a:spcPts val="600"/>
              </a:spcBef>
              <a:spcAft>
                <a:spcPts val="0"/>
              </a:spcAft>
              <a:buNone/>
            </a:pPr>
            <a:r>
              <a:rPr lang="en-US" sz="1200" dirty="0"/>
              <a:t>We’ll explore nf-core and a few Nextflow use cases</a:t>
            </a:r>
            <a:endParaRPr sz="1200" dirty="0"/>
          </a:p>
        </p:txBody>
      </p:sp>
      <p:sp>
        <p:nvSpPr>
          <p:cNvPr id="237" name="Google Shape;237;p29"/>
          <p:cNvSpPr txBox="1">
            <a:spLocks noGrp="1"/>
          </p:cNvSpPr>
          <p:nvPr>
            <p:ph type="body" idx="1"/>
          </p:nvPr>
        </p:nvSpPr>
        <p:spPr>
          <a:xfrm>
            <a:off x="1165474" y="3122341"/>
            <a:ext cx="2615461" cy="1471510"/>
          </a:xfrm>
          <a:prstGeom prst="rect">
            <a:avLst/>
          </a:prstGeom>
        </p:spPr>
        <p:txBody>
          <a:bodyPr spcFirstLastPara="1" wrap="square" lIns="91425" tIns="91425" rIns="91425" bIns="91425" anchor="t" anchorCtr="0">
            <a:noAutofit/>
          </a:bodyPr>
          <a:lstStyle/>
          <a:p>
            <a:pPr marL="0" lvl="0" indent="0">
              <a:buNone/>
            </a:pPr>
            <a:r>
              <a:rPr lang="en-US" b="1" dirty="0"/>
              <a:t>Nextflow + Beartooth</a:t>
            </a:r>
          </a:p>
          <a:p>
            <a:pPr marL="0" lvl="0" indent="0" algn="l" rtl="0">
              <a:spcBef>
                <a:spcPts val="600"/>
              </a:spcBef>
              <a:spcAft>
                <a:spcPts val="0"/>
              </a:spcAft>
              <a:buNone/>
            </a:pPr>
            <a:r>
              <a:rPr lang="en-US" sz="1200" dirty="0"/>
              <a:t>We’ll do a demo of Nextflow using a configuration file customized for Beartooth</a:t>
            </a:r>
            <a:endParaRPr sz="1200" dirty="0"/>
          </a:p>
        </p:txBody>
      </p:sp>
      <p:sp>
        <p:nvSpPr>
          <p:cNvPr id="238" name="Google Shape;238;p29"/>
          <p:cNvSpPr txBox="1">
            <a:spLocks noGrp="1"/>
          </p:cNvSpPr>
          <p:nvPr>
            <p:ph type="body" idx="2"/>
          </p:nvPr>
        </p:nvSpPr>
        <p:spPr>
          <a:xfrm>
            <a:off x="3692249" y="3122341"/>
            <a:ext cx="2520008" cy="147151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Ex. Bootstrapping </a:t>
            </a:r>
          </a:p>
          <a:p>
            <a:pPr marL="0" lvl="0" indent="0" algn="l" rtl="0">
              <a:spcBef>
                <a:spcPts val="600"/>
              </a:spcBef>
              <a:spcAft>
                <a:spcPts val="0"/>
              </a:spcAft>
              <a:buNone/>
            </a:pPr>
            <a:r>
              <a:rPr lang="en" sz="1200" dirty="0"/>
              <a:t>We’ll walk through an example of how you can use Nextflow to </a:t>
            </a:r>
            <a:r>
              <a:rPr lang="en-US" sz="1200" dirty="0"/>
              <a:t>distribute </a:t>
            </a:r>
            <a:r>
              <a:rPr lang="en" sz="1200" dirty="0"/>
              <a:t>bootstraps across Beartooth</a:t>
            </a:r>
            <a:endParaRPr sz="1200" dirty="0"/>
          </a:p>
        </p:txBody>
      </p:sp>
      <p:sp>
        <p:nvSpPr>
          <p:cNvPr id="239" name="Google Shape;239;p29"/>
          <p:cNvSpPr txBox="1">
            <a:spLocks noGrp="1"/>
          </p:cNvSpPr>
          <p:nvPr>
            <p:ph type="body" idx="3"/>
          </p:nvPr>
        </p:nvSpPr>
        <p:spPr>
          <a:xfrm>
            <a:off x="6212257" y="3122341"/>
            <a:ext cx="2403600" cy="162979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Wrap Up</a:t>
            </a:r>
            <a:endParaRPr b="1" dirty="0"/>
          </a:p>
          <a:p>
            <a:pPr marL="0" lvl="0" indent="0">
              <a:buNone/>
            </a:pPr>
            <a:r>
              <a:rPr lang="en-US" sz="1200" dirty="0"/>
              <a:t>Time to ask for tips and tricks when using Nextflow on Beartooth and how you might apply it to your research. Then wrap things up.</a:t>
            </a:r>
          </a:p>
          <a:p>
            <a:pPr marL="0" lvl="0" indent="0" algn="l" rtl="0">
              <a:spcBef>
                <a:spcPts val="600"/>
              </a:spcBef>
              <a:spcAft>
                <a:spcPts val="0"/>
              </a:spcAft>
              <a:buNone/>
            </a:pPr>
            <a:endParaRPr sz="1200" dirty="0"/>
          </a:p>
        </p:txBody>
      </p:sp>
      <p:sp>
        <p:nvSpPr>
          <p:cNvPr id="270" name="Google Shape;270;p2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4" name="Picture 3" descr="Icon&#10;&#10;Description automatically generated">
            <a:extLst>
              <a:ext uri="{FF2B5EF4-FFF2-40B4-BE49-F238E27FC236}">
                <a16:creationId xmlns:a16="http://schemas.microsoft.com/office/drawing/2014/main" id="{D3267771-CBB8-B3D1-F402-09A5231B1B7B}"/>
              </a:ext>
            </a:extLst>
          </p:cNvPr>
          <p:cNvPicPr>
            <a:picLocks noChangeAspect="1"/>
          </p:cNvPicPr>
          <p:nvPr/>
        </p:nvPicPr>
        <p:blipFill>
          <a:blip r:embed="rId3"/>
          <a:stretch>
            <a:fillRect/>
          </a:stretch>
        </p:blipFill>
        <p:spPr>
          <a:xfrm>
            <a:off x="1261446" y="901291"/>
            <a:ext cx="457200" cy="457200"/>
          </a:xfrm>
          <a:prstGeom prst="rect">
            <a:avLst/>
          </a:prstGeom>
        </p:spPr>
      </p:pic>
      <p:pic>
        <p:nvPicPr>
          <p:cNvPr id="6" name="Picture 5">
            <a:extLst>
              <a:ext uri="{FF2B5EF4-FFF2-40B4-BE49-F238E27FC236}">
                <a16:creationId xmlns:a16="http://schemas.microsoft.com/office/drawing/2014/main" id="{98954F6C-3FF9-D189-72A8-481A0788C933}"/>
              </a:ext>
            </a:extLst>
          </p:cNvPr>
          <p:cNvPicPr>
            <a:picLocks noChangeAspect="1"/>
          </p:cNvPicPr>
          <p:nvPr/>
        </p:nvPicPr>
        <p:blipFill>
          <a:blip r:embed="rId4"/>
          <a:srcRect/>
          <a:stretch/>
        </p:blipFill>
        <p:spPr>
          <a:xfrm>
            <a:off x="1261446" y="2821803"/>
            <a:ext cx="457200" cy="457200"/>
          </a:xfrm>
          <a:prstGeom prst="rect">
            <a:avLst/>
          </a:prstGeom>
        </p:spPr>
      </p:pic>
      <p:pic>
        <p:nvPicPr>
          <p:cNvPr id="8" name="Picture 7">
            <a:extLst>
              <a:ext uri="{FF2B5EF4-FFF2-40B4-BE49-F238E27FC236}">
                <a16:creationId xmlns:a16="http://schemas.microsoft.com/office/drawing/2014/main" id="{295FB8C5-68B5-EB41-794F-1CDD0CE96B94}"/>
              </a:ext>
            </a:extLst>
          </p:cNvPr>
          <p:cNvPicPr>
            <a:picLocks noChangeAspect="1"/>
          </p:cNvPicPr>
          <p:nvPr/>
        </p:nvPicPr>
        <p:blipFill>
          <a:blip r:embed="rId5"/>
          <a:srcRect/>
          <a:stretch/>
        </p:blipFill>
        <p:spPr>
          <a:xfrm>
            <a:off x="3783754" y="2821803"/>
            <a:ext cx="457200" cy="457200"/>
          </a:xfrm>
          <a:prstGeom prst="rect">
            <a:avLst/>
          </a:prstGeom>
        </p:spPr>
      </p:pic>
      <p:pic>
        <p:nvPicPr>
          <p:cNvPr id="10" name="Picture 9">
            <a:extLst>
              <a:ext uri="{FF2B5EF4-FFF2-40B4-BE49-F238E27FC236}">
                <a16:creationId xmlns:a16="http://schemas.microsoft.com/office/drawing/2014/main" id="{BE01DF2E-CF7F-20CA-8CDA-D1678148175E}"/>
              </a:ext>
            </a:extLst>
          </p:cNvPr>
          <p:cNvPicPr>
            <a:picLocks noChangeAspect="1"/>
          </p:cNvPicPr>
          <p:nvPr/>
        </p:nvPicPr>
        <p:blipFill>
          <a:blip r:embed="rId6"/>
          <a:srcRect/>
          <a:stretch/>
        </p:blipFill>
        <p:spPr>
          <a:xfrm>
            <a:off x="6306062" y="2821803"/>
            <a:ext cx="457200" cy="457200"/>
          </a:xfrm>
          <a:prstGeom prst="rect">
            <a:avLst/>
          </a:prstGeom>
        </p:spPr>
      </p:pic>
      <p:pic>
        <p:nvPicPr>
          <p:cNvPr id="12" name="Picture 11">
            <a:extLst>
              <a:ext uri="{FF2B5EF4-FFF2-40B4-BE49-F238E27FC236}">
                <a16:creationId xmlns:a16="http://schemas.microsoft.com/office/drawing/2014/main" id="{8DEE9645-6746-C560-7A83-DA9F9AFF426E}"/>
              </a:ext>
            </a:extLst>
          </p:cNvPr>
          <p:cNvPicPr>
            <a:picLocks noChangeAspect="1"/>
          </p:cNvPicPr>
          <p:nvPr/>
        </p:nvPicPr>
        <p:blipFill>
          <a:blip r:embed="rId7"/>
          <a:srcRect/>
          <a:stretch/>
        </p:blipFill>
        <p:spPr>
          <a:xfrm>
            <a:off x="3780936" y="935350"/>
            <a:ext cx="375798" cy="375798"/>
          </a:xfrm>
          <a:prstGeom prst="rect">
            <a:avLst/>
          </a:prstGeom>
        </p:spPr>
      </p:pic>
      <p:pic>
        <p:nvPicPr>
          <p:cNvPr id="13" name="Picture 12">
            <a:extLst>
              <a:ext uri="{FF2B5EF4-FFF2-40B4-BE49-F238E27FC236}">
                <a16:creationId xmlns:a16="http://schemas.microsoft.com/office/drawing/2014/main" id="{7DEF671D-B299-2FEC-D6EC-B4201BDF17C4}"/>
              </a:ext>
            </a:extLst>
          </p:cNvPr>
          <p:cNvPicPr>
            <a:picLocks noChangeAspect="1"/>
          </p:cNvPicPr>
          <p:nvPr/>
        </p:nvPicPr>
        <p:blipFill>
          <a:blip r:embed="rId8"/>
          <a:srcRect/>
          <a:stretch/>
        </p:blipFill>
        <p:spPr>
          <a:xfrm>
            <a:off x="6343376" y="901291"/>
            <a:ext cx="457200" cy="457200"/>
          </a:xfrm>
          <a:prstGeom prst="rect">
            <a:avLst/>
          </a:prstGeom>
        </p:spPr>
      </p:pic>
    </p:spTree>
    <p:extLst>
      <p:ext uri="{BB962C8B-B14F-4D97-AF65-F5344CB8AC3E}">
        <p14:creationId xmlns:p14="http://schemas.microsoft.com/office/powerpoint/2010/main" val="102026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anim calcmode="lin" valueType="num">
                                      <p:cBhvr additive="base">
                                        <p:cTn id="11" dur="500" fill="hold"/>
                                        <p:tgtEl>
                                          <p:spTgt spid="234">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34">
                                            <p:txEl>
                                              <p:pRg st="1" end="1"/>
                                            </p:txEl>
                                          </p:spTgt>
                                        </p:tgtEl>
                                        <p:attrNameLst>
                                          <p:attrName>style.visibility</p:attrName>
                                        </p:attrNameLst>
                                      </p:cBhvr>
                                      <p:to>
                                        <p:strVal val="visible"/>
                                      </p:to>
                                    </p:set>
                                    <p:anim calcmode="lin" valueType="num">
                                      <p:cBhvr additive="base">
                                        <p:cTn id="15" dur="500" fill="hold"/>
                                        <p:tgtEl>
                                          <p:spTgt spid="234">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35">
                                            <p:txEl>
                                              <p:pRg st="0" end="0"/>
                                            </p:txEl>
                                          </p:spTgt>
                                        </p:tgtEl>
                                        <p:attrNameLst>
                                          <p:attrName>style.visibility</p:attrName>
                                        </p:attrNameLst>
                                      </p:cBhvr>
                                      <p:to>
                                        <p:strVal val="visible"/>
                                      </p:to>
                                    </p:set>
                                    <p:anim calcmode="lin" valueType="num">
                                      <p:cBhvr additive="base">
                                        <p:cTn id="25" dur="500" fill="hold"/>
                                        <p:tgtEl>
                                          <p:spTgt spid="23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5">
                                            <p:txEl>
                                              <p:pRg st="1" end="1"/>
                                            </p:txEl>
                                          </p:spTgt>
                                        </p:tgtEl>
                                        <p:attrNameLst>
                                          <p:attrName>style.visibility</p:attrName>
                                        </p:attrNameLst>
                                      </p:cBhvr>
                                      <p:to>
                                        <p:strVal val="visible"/>
                                      </p:to>
                                    </p:set>
                                    <p:anim calcmode="lin" valueType="num">
                                      <p:cBhvr additive="base">
                                        <p:cTn id="29" dur="500" fill="hold"/>
                                        <p:tgtEl>
                                          <p:spTgt spid="23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36">
                                            <p:txEl>
                                              <p:pRg st="0" end="0"/>
                                            </p:txEl>
                                          </p:spTgt>
                                        </p:tgtEl>
                                        <p:attrNameLst>
                                          <p:attrName>style.visibility</p:attrName>
                                        </p:attrNameLst>
                                      </p:cBhvr>
                                      <p:to>
                                        <p:strVal val="visible"/>
                                      </p:to>
                                    </p:set>
                                    <p:anim calcmode="lin" valueType="num">
                                      <p:cBhvr additive="base">
                                        <p:cTn id="39" dur="500" fill="hold"/>
                                        <p:tgtEl>
                                          <p:spTgt spid="236">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3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36">
                                            <p:txEl>
                                              <p:pRg st="1" end="1"/>
                                            </p:txEl>
                                          </p:spTgt>
                                        </p:tgtEl>
                                        <p:attrNameLst>
                                          <p:attrName>style.visibility</p:attrName>
                                        </p:attrNameLst>
                                      </p:cBhvr>
                                      <p:to>
                                        <p:strVal val="visible"/>
                                      </p:to>
                                    </p:set>
                                    <p:anim calcmode="lin" valueType="num">
                                      <p:cBhvr additive="base">
                                        <p:cTn id="43" dur="500" fill="hold"/>
                                        <p:tgtEl>
                                          <p:spTgt spid="236">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3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0-#ppt_w/2"/>
                                          </p:val>
                                        </p:tav>
                                        <p:tav tm="100000">
                                          <p:val>
                                            <p:strVal val="#ppt_x"/>
                                          </p:val>
                                        </p:tav>
                                      </p:tavLst>
                                    </p:anim>
                                    <p:anim calcmode="lin" valueType="num">
                                      <p:cBhvr additive="base">
                                        <p:cTn id="50" dur="500" fill="hold"/>
                                        <p:tgtEl>
                                          <p:spTgt spid="6"/>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37">
                                            <p:txEl>
                                              <p:pRg st="0" end="0"/>
                                            </p:txEl>
                                          </p:spTgt>
                                        </p:tgtEl>
                                        <p:attrNameLst>
                                          <p:attrName>style.visibility</p:attrName>
                                        </p:attrNameLst>
                                      </p:cBhvr>
                                      <p:to>
                                        <p:strVal val="visible"/>
                                      </p:to>
                                    </p:set>
                                    <p:anim calcmode="lin" valueType="num">
                                      <p:cBhvr additive="base">
                                        <p:cTn id="53" dur="500" fill="hold"/>
                                        <p:tgtEl>
                                          <p:spTgt spid="237">
                                            <p:txEl>
                                              <p:pRg st="0" end="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237">
                                            <p:txEl>
                                              <p:pRg st="0" end="0"/>
                                            </p:tx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37">
                                            <p:txEl>
                                              <p:pRg st="1" end="1"/>
                                            </p:txEl>
                                          </p:spTgt>
                                        </p:tgtEl>
                                        <p:attrNameLst>
                                          <p:attrName>style.visibility</p:attrName>
                                        </p:attrNameLst>
                                      </p:cBhvr>
                                      <p:to>
                                        <p:strVal val="visible"/>
                                      </p:to>
                                    </p:set>
                                    <p:anim calcmode="lin" valueType="num">
                                      <p:cBhvr additive="base">
                                        <p:cTn id="57" dur="500" fill="hold"/>
                                        <p:tgtEl>
                                          <p:spTgt spid="237">
                                            <p:txEl>
                                              <p:pRg st="1" end="1"/>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23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8">
                                            <p:txEl>
                                              <p:pRg st="0" end="0"/>
                                            </p:txEl>
                                          </p:spTgt>
                                        </p:tgtEl>
                                        <p:attrNameLst>
                                          <p:attrName>style.visibility</p:attrName>
                                        </p:attrNameLst>
                                      </p:cBhvr>
                                      <p:to>
                                        <p:strVal val="visible"/>
                                      </p:to>
                                    </p:set>
                                    <p:anim calcmode="lin" valueType="num">
                                      <p:cBhvr additive="base">
                                        <p:cTn id="67" dur="500" fill="hold"/>
                                        <p:tgtEl>
                                          <p:spTgt spid="23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38">
                                            <p:txEl>
                                              <p:pRg st="0" end="0"/>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38">
                                            <p:txEl>
                                              <p:pRg st="1" end="1"/>
                                            </p:txEl>
                                          </p:spTgt>
                                        </p:tgtEl>
                                        <p:attrNameLst>
                                          <p:attrName>style.visibility</p:attrName>
                                        </p:attrNameLst>
                                      </p:cBhvr>
                                      <p:to>
                                        <p:strVal val="visible"/>
                                      </p:to>
                                    </p:set>
                                    <p:anim calcmode="lin" valueType="num">
                                      <p:cBhvr additive="base">
                                        <p:cTn id="71" dur="500" fill="hold"/>
                                        <p:tgtEl>
                                          <p:spTgt spid="238">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1+#ppt_w/2"/>
                                          </p:val>
                                        </p:tav>
                                        <p:tav tm="100000">
                                          <p:val>
                                            <p:strVal val="#ppt_x"/>
                                          </p:val>
                                        </p:tav>
                                      </p:tavLst>
                                    </p:anim>
                                    <p:anim calcmode="lin" valueType="num">
                                      <p:cBhvr additive="base">
                                        <p:cTn id="78" dur="500" fill="hold"/>
                                        <p:tgtEl>
                                          <p:spTgt spid="10"/>
                                        </p:tgtEl>
                                        <p:attrNameLst>
                                          <p:attrName>ppt_y</p:attrName>
                                        </p:attrNameLst>
                                      </p:cBhvr>
                                      <p:tavLst>
                                        <p:tav tm="0">
                                          <p:val>
                                            <p:strVal val="#ppt_y"/>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39">
                                            <p:txEl>
                                              <p:pRg st="0" end="0"/>
                                            </p:txEl>
                                          </p:spTgt>
                                        </p:tgtEl>
                                        <p:attrNameLst>
                                          <p:attrName>style.visibility</p:attrName>
                                        </p:attrNameLst>
                                      </p:cBhvr>
                                      <p:to>
                                        <p:strVal val="visible"/>
                                      </p:to>
                                    </p:set>
                                    <p:anim calcmode="lin" valueType="num">
                                      <p:cBhvr additive="base">
                                        <p:cTn id="81" dur="500" fill="hold"/>
                                        <p:tgtEl>
                                          <p:spTgt spid="239">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39">
                                            <p:txEl>
                                              <p:pRg st="0" end="0"/>
                                            </p:txEl>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39">
                                            <p:txEl>
                                              <p:pRg st="1" end="1"/>
                                            </p:txEl>
                                          </p:spTgt>
                                        </p:tgtEl>
                                        <p:attrNameLst>
                                          <p:attrName>style.visibility</p:attrName>
                                        </p:attrNameLst>
                                      </p:cBhvr>
                                      <p:to>
                                        <p:strVal val="visible"/>
                                      </p:to>
                                    </p:set>
                                    <p:anim calcmode="lin" valueType="num">
                                      <p:cBhvr additive="base">
                                        <p:cTn id="85" dur="500" fill="hold"/>
                                        <p:tgtEl>
                                          <p:spTgt spid="239">
                                            <p:txEl>
                                              <p:pRg st="1" end="1"/>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3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uiExpand="1" build="p"/>
      <p:bldP spid="235" grpId="0" uiExpand="1" build="p"/>
      <p:bldP spid="236" grpId="0" uiExpand="1" build="p"/>
      <p:bldP spid="237" grpId="0" build="p"/>
      <p:bldP spid="238" grpId="0" build="p"/>
      <p:bldP spid="23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Ask Me Anything</a:t>
            </a:r>
            <a:endParaRPr/>
          </a:p>
        </p:txBody>
      </p:sp>
      <p:sp>
        <p:nvSpPr>
          <p:cNvPr id="95" name="Google Shape;95;p15"/>
          <p:cNvSpPr txBox="1">
            <a:spLocks noGrp="1"/>
          </p:cNvSpPr>
          <p:nvPr>
            <p:ph type="subTitle" idx="1"/>
          </p:nvPr>
        </p:nvSpPr>
        <p:spPr>
          <a:xfrm>
            <a:off x="1567325" y="2782913"/>
            <a:ext cx="7576675"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What? Where? Anything related to using Nextflow on Beartooth</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2E3037"/>
                </a:solidFill>
                <a:latin typeface="Quicksand"/>
                <a:ea typeface="Quicksand"/>
                <a:cs typeface="Quicksand"/>
                <a:sym typeface="Quicksand"/>
              </a:rPr>
              <a:t>6</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185251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132298" y="1489426"/>
            <a:ext cx="2155500" cy="2164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1991813"/>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Break Time!</a:t>
            </a:r>
            <a:endParaRPr sz="6000" dirty="0"/>
          </a:p>
        </p:txBody>
      </p:sp>
      <p:sp>
        <p:nvSpPr>
          <p:cNvPr id="117" name="Google Shape;117;p18"/>
          <p:cNvSpPr txBox="1">
            <a:spLocks noGrp="1"/>
          </p:cNvSpPr>
          <p:nvPr>
            <p:ph type="subTitle" idx="4294967295"/>
          </p:nvPr>
        </p:nvSpPr>
        <p:spPr>
          <a:xfrm>
            <a:off x="2430050" y="2922261"/>
            <a:ext cx="6028200" cy="168618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Let’s take a 10 minute break, eat some snacks, move around, chat, </a:t>
            </a:r>
            <a:r>
              <a:rPr lang="en" sz="2400" err="1"/>
              <a:t>etc</a:t>
            </a:r>
            <a:r>
              <a:rPr lang="en" sz="2400"/>
              <a:t>…</a:t>
            </a:r>
            <a:endParaRPr sz="2400"/>
          </a:p>
        </p:txBody>
      </p:sp>
      <p:sp>
        <p:nvSpPr>
          <p:cNvPr id="123" name="Google Shape;123;p1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3" name="Picture 2">
            <a:extLst>
              <a:ext uri="{FF2B5EF4-FFF2-40B4-BE49-F238E27FC236}">
                <a16:creationId xmlns:a16="http://schemas.microsoft.com/office/drawing/2014/main" id="{BA529417-7CB0-2D85-54FC-DD268374220D}"/>
              </a:ext>
            </a:extLst>
          </p:cNvPr>
          <p:cNvPicPr>
            <a:picLocks noChangeAspect="1"/>
          </p:cNvPicPr>
          <p:nvPr/>
        </p:nvPicPr>
        <p:blipFill>
          <a:blip r:embed="rId3"/>
          <a:srcRect/>
          <a:stretch/>
        </p:blipFill>
        <p:spPr>
          <a:xfrm>
            <a:off x="261434" y="1885876"/>
            <a:ext cx="1368035" cy="1371600"/>
          </a:xfrm>
          <a:prstGeom prst="rect">
            <a:avLst/>
          </a:prstGeom>
        </p:spPr>
      </p:pic>
    </p:spTree>
    <p:extLst>
      <p:ext uri="{BB962C8B-B14F-4D97-AF65-F5344CB8AC3E}">
        <p14:creationId xmlns:p14="http://schemas.microsoft.com/office/powerpoint/2010/main" val="497019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r>
              <a:rPr lang="en" dirty="0"/>
              <a:t>Tim Robinson- bootstrapping</a:t>
            </a:r>
            <a:endParaRPr dirty="0" err="1"/>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2E3037"/>
                </a:solidFill>
                <a:latin typeface="Quicksand"/>
                <a:ea typeface="Quicksand"/>
                <a:cs typeface="Quicksand"/>
              </a:rPr>
              <a:t>7</a:t>
            </a: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2" name="Picture 1">
            <a:extLst>
              <a:ext uri="{FF2B5EF4-FFF2-40B4-BE49-F238E27FC236}">
                <a16:creationId xmlns:a16="http://schemas.microsoft.com/office/drawing/2014/main" id="{E0E4DF2D-A176-EBDB-A653-3711BE7100CD}"/>
              </a:ext>
            </a:extLst>
          </p:cNvPr>
          <p:cNvPicPr>
            <a:picLocks noChangeAspect="1"/>
          </p:cNvPicPr>
          <p:nvPr/>
        </p:nvPicPr>
        <p:blipFill>
          <a:blip r:embed="rId3"/>
          <a:stretch>
            <a:fillRect/>
          </a:stretch>
        </p:blipFill>
        <p:spPr>
          <a:xfrm>
            <a:off x="4054759" y="2923331"/>
            <a:ext cx="2755900" cy="1828800"/>
          </a:xfrm>
          <a:prstGeom prst="rect">
            <a:avLst/>
          </a:prstGeom>
        </p:spPr>
      </p:pic>
      <p:sp>
        <p:nvSpPr>
          <p:cNvPr id="3" name="TextBox 2">
            <a:extLst>
              <a:ext uri="{FF2B5EF4-FFF2-40B4-BE49-F238E27FC236}">
                <a16:creationId xmlns:a16="http://schemas.microsoft.com/office/drawing/2014/main" id="{6B8C0F68-AC18-8A88-8533-F171D324E21A}"/>
              </a:ext>
            </a:extLst>
          </p:cNvPr>
          <p:cNvSpPr txBox="1"/>
          <p:nvPr/>
        </p:nvSpPr>
        <p:spPr>
          <a:xfrm>
            <a:off x="1530175" y="3033584"/>
            <a:ext cx="1984839" cy="307777"/>
          </a:xfrm>
          <a:prstGeom prst="rect">
            <a:avLst/>
          </a:prstGeom>
          <a:noFill/>
        </p:spPr>
        <p:txBody>
          <a:bodyPr wrap="none" rtlCol="0">
            <a:spAutoFit/>
          </a:bodyPr>
          <a:lstStyle/>
          <a:p>
            <a:r>
              <a:rPr lang="en-US" dirty="0">
                <a:solidFill>
                  <a:srgbClr val="39C0BA"/>
                </a:solidFill>
              </a:rPr>
              <a:t>Tim the floors is yours!</a:t>
            </a:r>
          </a:p>
        </p:txBody>
      </p:sp>
    </p:spTree>
    <p:extLst>
      <p:ext uri="{BB962C8B-B14F-4D97-AF65-F5344CB8AC3E}">
        <p14:creationId xmlns:p14="http://schemas.microsoft.com/office/powerpoint/2010/main" val="3375289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986B-388E-94D2-06AC-94D1B4A07DF1}"/>
              </a:ext>
            </a:extLst>
          </p:cNvPr>
          <p:cNvSpPr>
            <a:spLocks noGrp="1"/>
          </p:cNvSpPr>
          <p:nvPr>
            <p:ph type="title"/>
          </p:nvPr>
        </p:nvSpPr>
        <p:spPr>
          <a:xfrm>
            <a:off x="892714" y="640570"/>
            <a:ext cx="6858000" cy="345000"/>
          </a:xfrm>
        </p:spPr>
        <p:txBody>
          <a:bodyPr/>
          <a:lstStyle/>
          <a:p>
            <a:pPr algn="ctr"/>
            <a:r>
              <a:rPr lang="en-US" sz="2800" b="1" dirty="0"/>
              <a:t>Kukupa</a:t>
            </a:r>
            <a:endParaRPr lang="en-US" b="1"/>
          </a:p>
        </p:txBody>
      </p:sp>
      <p:sp>
        <p:nvSpPr>
          <p:cNvPr id="4" name="Slide Number Placeholder 3">
            <a:extLst>
              <a:ext uri="{FF2B5EF4-FFF2-40B4-BE49-F238E27FC236}">
                <a16:creationId xmlns:a16="http://schemas.microsoft.com/office/drawing/2014/main" id="{EEA34338-FAF9-2494-676F-580CF36241C4}"/>
              </a:ext>
            </a:extLst>
          </p:cNvPr>
          <p:cNvSpPr>
            <a:spLocks noGrp="1"/>
          </p:cNvSpPr>
          <p:nvPr>
            <p:ph type="sldNum" sz="quarter" idx="12"/>
          </p:nvPr>
        </p:nvSpPr>
        <p:spPr/>
        <p:txBody>
          <a:bodyPr/>
          <a:lstStyle/>
          <a:p>
            <a:fld id="{330EA680-D336-4FF7-8B7A-9848BB0A1C32}" type="slidenum">
              <a:rPr lang="en-US" smtClean="0"/>
              <a:t>33</a:t>
            </a:fld>
            <a:endParaRPr lang="en-US"/>
          </a:p>
        </p:txBody>
      </p:sp>
      <p:pic>
        <p:nvPicPr>
          <p:cNvPr id="6" name="Picture 6" descr="A picture containing mountain, outdoor, sky, nature&#10;&#10;Description automatically generated">
            <a:extLst>
              <a:ext uri="{FF2B5EF4-FFF2-40B4-BE49-F238E27FC236}">
                <a16:creationId xmlns:a16="http://schemas.microsoft.com/office/drawing/2014/main" id="{21E374F9-2B18-6129-B466-ED05A6656EA8}"/>
              </a:ext>
            </a:extLst>
          </p:cNvPr>
          <p:cNvPicPr>
            <a:picLocks noChangeAspect="1"/>
          </p:cNvPicPr>
          <p:nvPr/>
        </p:nvPicPr>
        <p:blipFill>
          <a:blip r:embed="rId2"/>
          <a:stretch>
            <a:fillRect/>
          </a:stretch>
        </p:blipFill>
        <p:spPr>
          <a:xfrm>
            <a:off x="-1298" y="2188798"/>
            <a:ext cx="4957761" cy="2876557"/>
          </a:xfrm>
          <a:prstGeom prst="rect">
            <a:avLst/>
          </a:prstGeom>
        </p:spPr>
      </p:pic>
      <p:sp>
        <p:nvSpPr>
          <p:cNvPr id="8" name="TextBox 7">
            <a:extLst>
              <a:ext uri="{FF2B5EF4-FFF2-40B4-BE49-F238E27FC236}">
                <a16:creationId xmlns:a16="http://schemas.microsoft.com/office/drawing/2014/main" id="{F382E10F-9A5A-28EF-A5D3-9959C9B07F09}"/>
              </a:ext>
            </a:extLst>
          </p:cNvPr>
          <p:cNvSpPr txBox="1"/>
          <p:nvPr/>
        </p:nvSpPr>
        <p:spPr>
          <a:xfrm>
            <a:off x="795554" y="1172224"/>
            <a:ext cx="754899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accent1">
                    <a:lumMod val="40000"/>
                    <a:lumOff val="60000"/>
                  </a:schemeClr>
                </a:solidFill>
                <a:latin typeface="Calibri"/>
                <a:cs typeface="Calibri"/>
              </a:rPr>
              <a:t>A study considered monitoring efforts of the Kukupa, New Zealand’s only native pigeon. Area exposed to intensive pest control. Stations in the Bream Head area selected at random and abundance was recorded at each of 10 stations for a period of 12 years.</a:t>
            </a:r>
            <a:endParaRPr lang="en-US" dirty="0">
              <a:solidFill>
                <a:schemeClr val="accent1">
                  <a:lumMod val="40000"/>
                  <a:lumOff val="60000"/>
                </a:schemeClr>
              </a:solidFill>
            </a:endParaRPr>
          </a:p>
        </p:txBody>
      </p:sp>
      <p:pic>
        <p:nvPicPr>
          <p:cNvPr id="9" name="Picture 9">
            <a:extLst>
              <a:ext uri="{FF2B5EF4-FFF2-40B4-BE49-F238E27FC236}">
                <a16:creationId xmlns:a16="http://schemas.microsoft.com/office/drawing/2014/main" id="{328B4210-5781-2FA1-4D1E-208C13BD106C}"/>
              </a:ext>
            </a:extLst>
          </p:cNvPr>
          <p:cNvPicPr>
            <a:picLocks noChangeAspect="1"/>
          </p:cNvPicPr>
          <p:nvPr/>
        </p:nvPicPr>
        <p:blipFill>
          <a:blip r:embed="rId3"/>
          <a:stretch>
            <a:fillRect/>
          </a:stretch>
        </p:blipFill>
        <p:spPr>
          <a:xfrm>
            <a:off x="5272087" y="2507299"/>
            <a:ext cx="3204296" cy="2401914"/>
          </a:xfrm>
          <a:prstGeom prst="rect">
            <a:avLst/>
          </a:prstGeom>
        </p:spPr>
      </p:pic>
    </p:spTree>
    <p:extLst>
      <p:ext uri="{BB962C8B-B14F-4D97-AF65-F5344CB8AC3E}">
        <p14:creationId xmlns:p14="http://schemas.microsoft.com/office/powerpoint/2010/main" val="604160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90DF-988B-7403-E154-6B2011A6F873}"/>
              </a:ext>
            </a:extLst>
          </p:cNvPr>
          <p:cNvSpPr>
            <a:spLocks noGrp="1"/>
          </p:cNvSpPr>
          <p:nvPr>
            <p:ph type="title"/>
          </p:nvPr>
        </p:nvSpPr>
        <p:spPr>
          <a:xfrm>
            <a:off x="1193697" y="340805"/>
            <a:ext cx="6858000" cy="345000"/>
          </a:xfrm>
        </p:spPr>
        <p:txBody>
          <a:bodyPr/>
          <a:lstStyle/>
          <a:p>
            <a:pPr algn="ctr"/>
            <a:r>
              <a:rPr lang="en-US" sz="2800" b="1" dirty="0"/>
              <a:t>Data</a:t>
            </a:r>
          </a:p>
        </p:txBody>
      </p:sp>
      <p:sp>
        <p:nvSpPr>
          <p:cNvPr id="3" name="Slide Number Placeholder 2">
            <a:extLst>
              <a:ext uri="{FF2B5EF4-FFF2-40B4-BE49-F238E27FC236}">
                <a16:creationId xmlns:a16="http://schemas.microsoft.com/office/drawing/2014/main" id="{CFEC62C4-2A7F-01CE-DE21-C6189302EF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34</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928" y="685805"/>
            <a:ext cx="4924249" cy="4422781"/>
          </a:xfrm>
          <a:prstGeom prst="rect">
            <a:avLst/>
          </a:prstGeom>
        </p:spPr>
      </p:pic>
    </p:spTree>
    <p:extLst>
      <p:ext uri="{BB962C8B-B14F-4D97-AF65-F5344CB8AC3E}">
        <p14:creationId xmlns:p14="http://schemas.microsoft.com/office/powerpoint/2010/main" val="715214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90DF-988B-7403-E154-6B2011A6F873}"/>
              </a:ext>
            </a:extLst>
          </p:cNvPr>
          <p:cNvSpPr>
            <a:spLocks noGrp="1"/>
          </p:cNvSpPr>
          <p:nvPr>
            <p:ph type="title"/>
          </p:nvPr>
        </p:nvSpPr>
        <p:spPr/>
        <p:txBody>
          <a:bodyPr/>
          <a:lstStyle/>
          <a:p>
            <a:pPr algn="ctr"/>
            <a:r>
              <a:rPr lang="en-US" sz="2800" b="1" dirty="0"/>
              <a:t>Model</a:t>
            </a:r>
          </a:p>
        </p:txBody>
      </p:sp>
      <p:sp>
        <p:nvSpPr>
          <p:cNvPr id="3" name="Slide Number Placeholder 2">
            <a:extLst>
              <a:ext uri="{FF2B5EF4-FFF2-40B4-BE49-F238E27FC236}">
                <a16:creationId xmlns:a16="http://schemas.microsoft.com/office/drawing/2014/main" id="{CFEC62C4-2A7F-01CE-DE21-C6189302EF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35</a:t>
            </a:fld>
            <a:endParaRPr lang="en"/>
          </a:p>
        </p:txBody>
      </p:sp>
      <p:graphicFrame>
        <p:nvGraphicFramePr>
          <p:cNvPr id="4" name="Object 3"/>
          <p:cNvGraphicFramePr>
            <a:graphicFrameLocks noChangeAspect="1"/>
          </p:cNvGraphicFramePr>
          <p:nvPr/>
        </p:nvGraphicFramePr>
        <p:xfrm>
          <a:off x="1928813" y="2983795"/>
          <a:ext cx="5559425" cy="363538"/>
        </p:xfrm>
        <a:graphic>
          <a:graphicData uri="http://schemas.openxmlformats.org/presentationml/2006/ole">
            <mc:AlternateContent xmlns:mc="http://schemas.openxmlformats.org/markup-compatibility/2006">
              <mc:Choice xmlns:v="urn:schemas-microsoft-com:vml" Requires="v">
                <p:oleObj name="Equation" r:id="rId2" imgW="4838400" imgH="317160" progId="Equation.DSMT4">
                  <p:embed/>
                </p:oleObj>
              </mc:Choice>
              <mc:Fallback>
                <p:oleObj name="Equation" r:id="rId2" imgW="4838400" imgH="317160" progId="Equation.DSMT4">
                  <p:embed/>
                  <p:pic>
                    <p:nvPicPr>
                      <p:cNvPr id="4" name="Object 3"/>
                      <p:cNvPicPr>
                        <a:picLocks noChangeAspect="1" noChangeArrowheads="1"/>
                      </p:cNvPicPr>
                      <p:nvPr/>
                    </p:nvPicPr>
                    <p:blipFill>
                      <a:blip r:embed="rId3"/>
                      <a:srcRect/>
                      <a:stretch>
                        <a:fillRect/>
                      </a:stretch>
                    </p:blipFill>
                    <p:spPr bwMode="auto">
                      <a:xfrm>
                        <a:off x="1928813" y="2983795"/>
                        <a:ext cx="55594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p:nvPr/>
        </p:nvSpPr>
        <p:spPr>
          <a:xfrm>
            <a:off x="1659467" y="1097849"/>
            <a:ext cx="6203244" cy="1384995"/>
          </a:xfrm>
          <a:prstGeom prst="rect">
            <a:avLst/>
          </a:prstGeom>
        </p:spPr>
        <p:txBody>
          <a:bodyPr wrap="square">
            <a:spAutoFit/>
          </a:bodyPr>
          <a:lstStyle/>
          <a:p>
            <a:r>
              <a:rPr lang="en-US" dirty="0">
                <a:solidFill>
                  <a:schemeClr val="accent2">
                    <a:lumMod val="40000"/>
                    <a:lumOff val="60000"/>
                  </a:schemeClr>
                </a:solidFill>
              </a:rPr>
              <a:t>Relative abundance at individual sites likely varies due to </a:t>
            </a:r>
            <a:r>
              <a:rPr lang="en-US" dirty="0">
                <a:solidFill>
                  <a:schemeClr val="accent2">
                    <a:lumMod val="75000"/>
                  </a:schemeClr>
                </a:solidFill>
              </a:rPr>
              <a:t>habitat differences </a:t>
            </a:r>
            <a:r>
              <a:rPr lang="en-US" dirty="0">
                <a:solidFill>
                  <a:schemeClr val="accent2">
                    <a:lumMod val="40000"/>
                    <a:lumOff val="60000"/>
                  </a:schemeClr>
                </a:solidFill>
              </a:rPr>
              <a:t>(elevation, forage quality, predator abundance, etc.) </a:t>
            </a:r>
          </a:p>
          <a:p>
            <a:endParaRPr lang="en-US" dirty="0">
              <a:solidFill>
                <a:schemeClr val="accent2">
                  <a:lumMod val="40000"/>
                  <a:lumOff val="60000"/>
                </a:schemeClr>
              </a:solidFill>
            </a:endParaRPr>
          </a:p>
          <a:p>
            <a:r>
              <a:rPr lang="en-US" dirty="0">
                <a:solidFill>
                  <a:schemeClr val="accent2">
                    <a:lumMod val="40000"/>
                    <a:lumOff val="60000"/>
                  </a:schemeClr>
                </a:solidFill>
              </a:rPr>
              <a:t>Change in relative abundance over time could also vary between sites</a:t>
            </a:r>
          </a:p>
          <a:p>
            <a:endParaRPr lang="en-US" dirty="0">
              <a:solidFill>
                <a:schemeClr val="accent2">
                  <a:lumMod val="40000"/>
                  <a:lumOff val="60000"/>
                </a:schemeClr>
              </a:solidFill>
            </a:endParaRPr>
          </a:p>
          <a:p>
            <a:r>
              <a:rPr lang="en-US" b="1" dirty="0">
                <a:solidFill>
                  <a:schemeClr val="accent2">
                    <a:lumMod val="75000"/>
                  </a:schemeClr>
                </a:solidFill>
              </a:rPr>
              <a:t>Random coefficient models </a:t>
            </a:r>
            <a:r>
              <a:rPr lang="en-US" dirty="0">
                <a:solidFill>
                  <a:schemeClr val="accent2">
                    <a:lumMod val="40000"/>
                    <a:lumOff val="60000"/>
                  </a:schemeClr>
                </a:solidFill>
              </a:rPr>
              <a:t>are common models for hierarchical data </a:t>
            </a:r>
          </a:p>
        </p:txBody>
      </p:sp>
    </p:spTree>
    <p:extLst>
      <p:ext uri="{BB962C8B-B14F-4D97-AF65-F5344CB8AC3E}">
        <p14:creationId xmlns:p14="http://schemas.microsoft.com/office/powerpoint/2010/main" val="4080210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1358868" y="1283097"/>
          <a:ext cx="6613733" cy="1972072"/>
        </p:xfrm>
        <a:graphic>
          <a:graphicData uri="http://schemas.openxmlformats.org/presentationml/2006/ole">
            <mc:AlternateContent xmlns:mc="http://schemas.openxmlformats.org/markup-compatibility/2006">
              <mc:Choice xmlns:v="urn:schemas-microsoft-com:vml" Requires="v">
                <p:oleObj name="Equation" r:id="rId2" imgW="6134040" imgH="1828800" progId="Equation.DSMT4">
                  <p:embed/>
                </p:oleObj>
              </mc:Choice>
              <mc:Fallback>
                <p:oleObj name="Equation" r:id="rId2" imgW="6134040" imgH="1828800" progId="Equation.DSMT4">
                  <p:embed/>
                  <p:pic>
                    <p:nvPicPr>
                      <p:cNvPr id="3" name="Object 2"/>
                      <p:cNvPicPr/>
                      <p:nvPr/>
                    </p:nvPicPr>
                    <p:blipFill>
                      <a:blip r:embed="rId3"/>
                      <a:stretch>
                        <a:fillRect/>
                      </a:stretch>
                    </p:blipFill>
                    <p:spPr>
                      <a:xfrm>
                        <a:off x="1358868" y="1283097"/>
                        <a:ext cx="6613733" cy="1972072"/>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1358868" y="3608917"/>
          <a:ext cx="6327631" cy="704850"/>
        </p:xfrm>
        <a:graphic>
          <a:graphicData uri="http://schemas.openxmlformats.org/presentationml/2006/ole">
            <mc:AlternateContent xmlns:mc="http://schemas.openxmlformats.org/markup-compatibility/2006">
              <mc:Choice xmlns:v="urn:schemas-microsoft-com:vml" Requires="v">
                <p:oleObj name="Equation" r:id="rId4" imgW="5016240" imgH="558720" progId="Equation.DSMT4">
                  <p:embed/>
                </p:oleObj>
              </mc:Choice>
              <mc:Fallback>
                <p:oleObj name="Equation" r:id="rId4" imgW="5016240" imgH="558720" progId="Equation.DSMT4">
                  <p:embed/>
                  <p:pic>
                    <p:nvPicPr>
                      <p:cNvPr id="4" name="Object 3"/>
                      <p:cNvPicPr/>
                      <p:nvPr/>
                    </p:nvPicPr>
                    <p:blipFill>
                      <a:blip r:embed="rId5"/>
                      <a:stretch>
                        <a:fillRect/>
                      </a:stretch>
                    </p:blipFill>
                    <p:spPr>
                      <a:xfrm>
                        <a:off x="1358868" y="3608917"/>
                        <a:ext cx="6327631" cy="704850"/>
                      </a:xfrm>
                      <a:prstGeom prst="rect">
                        <a:avLst/>
                      </a:prstGeom>
                    </p:spPr>
                  </p:pic>
                </p:oleObj>
              </mc:Fallback>
            </mc:AlternateContent>
          </a:graphicData>
        </a:graphic>
      </p:graphicFrame>
      <p:sp>
        <p:nvSpPr>
          <p:cNvPr id="6" name="Title 1"/>
          <p:cNvSpPr txBox="1">
            <a:spLocks/>
          </p:cNvSpPr>
          <p:nvPr/>
        </p:nvSpPr>
        <p:spPr bwMode="auto">
          <a:xfrm>
            <a:off x="1485900" y="171450"/>
            <a:ext cx="61722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normAutofit/>
          </a:bodyPr>
          <a:lst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3200">
                <a:solidFill>
                  <a:schemeClr val="tx2"/>
                </a:solidFill>
                <a:latin typeface="Arial" charset="0"/>
              </a:defRPr>
            </a:lvl6pPr>
            <a:lvl7pPr marL="914400" algn="ctr" rtl="0" fontAlgn="base">
              <a:spcBef>
                <a:spcPct val="0"/>
              </a:spcBef>
              <a:spcAft>
                <a:spcPct val="0"/>
              </a:spcAft>
              <a:defRPr sz="3200">
                <a:solidFill>
                  <a:schemeClr val="tx2"/>
                </a:solidFill>
                <a:latin typeface="Arial" charset="0"/>
              </a:defRPr>
            </a:lvl7pPr>
            <a:lvl8pPr marL="1371600" algn="ctr" rtl="0" fontAlgn="base">
              <a:spcBef>
                <a:spcPct val="0"/>
              </a:spcBef>
              <a:spcAft>
                <a:spcPct val="0"/>
              </a:spcAft>
              <a:defRPr sz="3200">
                <a:solidFill>
                  <a:schemeClr val="tx2"/>
                </a:solidFill>
                <a:latin typeface="Arial" charset="0"/>
              </a:defRPr>
            </a:lvl8pPr>
            <a:lvl9pPr marL="1828800" algn="ctr" rtl="0" fontAlgn="base">
              <a:spcBef>
                <a:spcPct val="0"/>
              </a:spcBef>
              <a:spcAft>
                <a:spcPct val="0"/>
              </a:spcAft>
              <a:defRPr sz="3200">
                <a:solidFill>
                  <a:schemeClr val="tx2"/>
                </a:solidFill>
                <a:latin typeface="Arial" charset="0"/>
              </a:defRPr>
            </a:lvl9pPr>
          </a:lstStyle>
          <a:p>
            <a:r>
              <a:rPr lang="en-US" sz="2800" b="1" dirty="0">
                <a:solidFill>
                  <a:schemeClr val="accent2">
                    <a:lumMod val="75000"/>
                  </a:schemeClr>
                </a:solidFill>
                <a:latin typeface="Quicksand" panose="020B0604020202020204" charset="0"/>
                <a:cs typeface="Times New Roman" pitchFamily="18" charset="0"/>
              </a:rPr>
              <a:t>Interpretations of Model Terms</a:t>
            </a:r>
          </a:p>
        </p:txBody>
      </p:sp>
      <p:sp>
        <p:nvSpPr>
          <p:cNvPr id="2" name="Slide Number Placeholder 1"/>
          <p:cNvSpPr>
            <a:spLocks noGrp="1"/>
          </p:cNvSpPr>
          <p:nvPr>
            <p:ph type="sldNum" sz="quarter" idx="12"/>
          </p:nvPr>
        </p:nvSpPr>
        <p:spPr/>
        <p:txBody>
          <a:bodyPr/>
          <a:lstStyle/>
          <a:p>
            <a:pPr>
              <a:defRPr/>
            </a:pPr>
            <a:fld id="{BBDC60AA-5DAB-47FE-BA24-4306D2BC20A9}" type="slidenum">
              <a:rPr lang="en-US" smtClean="0"/>
              <a:pPr>
                <a:defRPr/>
              </a:pPr>
              <a:t>36</a:t>
            </a:fld>
            <a:endParaRPr lang="en-US"/>
          </a:p>
        </p:txBody>
      </p:sp>
    </p:spTree>
    <p:extLst>
      <p:ext uri="{BB962C8B-B14F-4D97-AF65-F5344CB8AC3E}">
        <p14:creationId xmlns:p14="http://schemas.microsoft.com/office/powerpoint/2010/main" val="1436250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93372" y="225879"/>
            <a:ext cx="6172200" cy="857250"/>
          </a:xfrm>
        </p:spPr>
        <p:txBody>
          <a:bodyPr>
            <a:normAutofit/>
          </a:bodyPr>
          <a:lstStyle/>
          <a:p>
            <a:pPr algn="ctr"/>
            <a:r>
              <a:rPr lang="en-US" sz="2800" b="1" dirty="0">
                <a:solidFill>
                  <a:schemeClr val="accent2">
                    <a:lumMod val="75000"/>
                  </a:schemeClr>
                </a:solidFill>
                <a:latin typeface="Quicksand" panose="020B0604020202020204" charset="0"/>
                <a:cs typeface="Times New Roman" pitchFamily="18" charset="0"/>
              </a:rPr>
              <a:t>Bootstrap Inference</a:t>
            </a:r>
          </a:p>
        </p:txBody>
      </p:sp>
      <p:sp>
        <p:nvSpPr>
          <p:cNvPr id="3" name="Content Placeholder 2"/>
          <p:cNvSpPr>
            <a:spLocks noGrp="1"/>
          </p:cNvSpPr>
          <p:nvPr>
            <p:ph idx="1"/>
          </p:nvPr>
        </p:nvSpPr>
        <p:spPr>
          <a:xfrm>
            <a:off x="528461" y="1231220"/>
            <a:ext cx="6672439" cy="3387952"/>
          </a:xfrm>
        </p:spPr>
        <p:txBody>
          <a:bodyPr>
            <a:normAutofit fontScale="25000" lnSpcReduction="20000"/>
          </a:bodyPr>
          <a:lstStyle/>
          <a:p>
            <a:r>
              <a:rPr lang="en-US" sz="6400" dirty="0">
                <a:latin typeface="Calibri" panose="020F0502020204030204" pitchFamily="34" charset="0"/>
                <a:cs typeface="Calibri" panose="020F0502020204030204" pitchFamily="34" charset="0"/>
              </a:rPr>
              <a:t>Inference in hierarchical models relies on asymptotic (i.e., large sample sizes) standard errors.  </a:t>
            </a:r>
          </a:p>
          <a:p>
            <a:pPr marL="0" indent="0">
              <a:buNone/>
            </a:pPr>
            <a:endParaRPr lang="en-US" sz="6400" dirty="0">
              <a:latin typeface="Calibri" panose="020F0502020204030204" pitchFamily="34" charset="0"/>
              <a:cs typeface="Calibri" panose="020F0502020204030204" pitchFamily="34" charset="0"/>
            </a:endParaRPr>
          </a:p>
          <a:p>
            <a:r>
              <a:rPr lang="en-US" sz="6400" dirty="0">
                <a:latin typeface="Calibri" panose="020F0502020204030204" pitchFamily="34" charset="0"/>
                <a:cs typeface="Calibri" panose="020F0502020204030204" pitchFamily="34" charset="0"/>
              </a:rPr>
              <a:t>Bootstrap inference does not depend on asymptotic standard errors.	</a:t>
            </a:r>
          </a:p>
          <a:p>
            <a:pPr marL="0" indent="0">
              <a:buNone/>
            </a:pPr>
            <a:r>
              <a:rPr lang="en-US" sz="6400" dirty="0">
                <a:latin typeface="Calibri" panose="020F0502020204030204" pitchFamily="34" charset="0"/>
                <a:cs typeface="Calibri" panose="020F0502020204030204" pitchFamily="34" charset="0"/>
              </a:rPr>
              <a:t>												</a:t>
            </a:r>
          </a:p>
          <a:p>
            <a:r>
              <a:rPr lang="en-US" sz="6400" dirty="0">
                <a:latin typeface="Calibri" panose="020F0502020204030204" pitchFamily="34" charset="0"/>
                <a:cs typeface="Calibri" panose="020F0502020204030204" pitchFamily="34" charset="0"/>
              </a:rPr>
              <a:t>Bootstrapping can also be done when we are interested in making an inference on functions of parameters (ex., have most abundant locations [ex., 90</a:t>
            </a:r>
            <a:r>
              <a:rPr lang="en-US" sz="6400" baseline="30000" dirty="0">
                <a:latin typeface="Calibri" panose="020F0502020204030204" pitchFamily="34" charset="0"/>
                <a:cs typeface="Calibri" panose="020F0502020204030204" pitchFamily="34" charset="0"/>
              </a:rPr>
              <a:t>th</a:t>
            </a:r>
            <a:r>
              <a:rPr lang="en-US" sz="6400" dirty="0">
                <a:latin typeface="Calibri" panose="020F0502020204030204" pitchFamily="34" charset="0"/>
                <a:cs typeface="Calibri" panose="020F0502020204030204" pitchFamily="34" charset="0"/>
              </a:rPr>
              <a:t> percentile] increased/decreased over time?)										</a:t>
            </a:r>
          </a:p>
          <a:p>
            <a:r>
              <a:rPr lang="en-US" sz="6400" dirty="0">
                <a:latin typeface="Calibri" panose="020F0502020204030204" pitchFamily="34" charset="0"/>
                <a:cs typeface="Calibri" panose="020F0502020204030204" pitchFamily="34" charset="0"/>
              </a:rPr>
              <a:t>Bootstrapping involves re-sampling from our existing data or from probability distributions thought to generate our data</a:t>
            </a:r>
            <a:r>
              <a:rPr lang="en-US" sz="4900" dirty="0">
                <a:latin typeface="Calibri" panose="020F0502020204030204" pitchFamily="34" charset="0"/>
                <a:cs typeface="Calibri" panose="020F0502020204030204" pitchFamily="34" charset="0"/>
              </a:rPr>
              <a:t>	</a:t>
            </a:r>
            <a:r>
              <a:rPr lang="en-US" dirty="0"/>
              <a:t>		</a:t>
            </a:r>
          </a:p>
          <a:p>
            <a:pPr marL="0" indent="0">
              <a:buNone/>
            </a:pPr>
            <a:r>
              <a:rPr lang="en-US" dirty="0"/>
              <a:t>										  													</a:t>
            </a:r>
          </a:p>
        </p:txBody>
      </p:sp>
      <p:sp>
        <p:nvSpPr>
          <p:cNvPr id="2" name="Slide Number Placeholder 1"/>
          <p:cNvSpPr>
            <a:spLocks noGrp="1"/>
          </p:cNvSpPr>
          <p:nvPr>
            <p:ph type="sldNum" sz="quarter" idx="4294967295"/>
          </p:nvPr>
        </p:nvSpPr>
        <p:spPr>
          <a:xfrm>
            <a:off x="6400800" y="4767263"/>
            <a:ext cx="1600200" cy="273844"/>
          </a:xfrm>
          <a:prstGeom prst="rect">
            <a:avLst/>
          </a:prstGeom>
        </p:spPr>
        <p:txBody>
          <a:bodyPr/>
          <a:lstStyle/>
          <a:p>
            <a:pPr>
              <a:defRPr/>
            </a:pPr>
            <a:fld id="{FF7F4B5F-7548-4DC2-90EF-1B99EE5B8E00}" type="slidenum">
              <a:rPr lang="en-US" smtClean="0"/>
              <a:pPr>
                <a:defRPr/>
              </a:pPr>
              <a:t>37</a:t>
            </a:fld>
            <a:endParaRPr lang="en-US"/>
          </a:p>
        </p:txBody>
      </p:sp>
      <p:pic>
        <p:nvPicPr>
          <p:cNvPr id="5" name="Picture 4"/>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400800" y="1275644"/>
            <a:ext cx="2927691" cy="2927691"/>
          </a:xfrm>
          <a:prstGeom prst="rect">
            <a:avLst/>
          </a:prstGeom>
        </p:spPr>
      </p:pic>
    </p:spTree>
    <p:extLst>
      <p:ext uri="{BB962C8B-B14F-4D97-AF65-F5344CB8AC3E}">
        <p14:creationId xmlns:p14="http://schemas.microsoft.com/office/powerpoint/2010/main" val="3661980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2111ED-EBEC-74C2-291B-D3AB41FC91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38</a:t>
            </a:fld>
            <a:endParaRPr lang="en"/>
          </a:p>
        </p:txBody>
      </p:sp>
      <p:pic>
        <p:nvPicPr>
          <p:cNvPr id="4" name="Picture 4" descr="Diagram&#10;&#10;Description automatically generated">
            <a:extLst>
              <a:ext uri="{FF2B5EF4-FFF2-40B4-BE49-F238E27FC236}">
                <a16:creationId xmlns:a16="http://schemas.microsoft.com/office/drawing/2014/main" id="{A41C1F74-19D7-E6E1-FD8D-D4BFF0BE3CAD}"/>
              </a:ext>
            </a:extLst>
          </p:cNvPr>
          <p:cNvPicPr>
            <a:picLocks noChangeAspect="1"/>
          </p:cNvPicPr>
          <p:nvPr/>
        </p:nvPicPr>
        <p:blipFill>
          <a:blip r:embed="rId2"/>
          <a:stretch>
            <a:fillRect/>
          </a:stretch>
        </p:blipFill>
        <p:spPr>
          <a:xfrm>
            <a:off x="1791134" y="661825"/>
            <a:ext cx="6250130" cy="4190027"/>
          </a:xfrm>
          <a:prstGeom prst="rect">
            <a:avLst/>
          </a:prstGeom>
        </p:spPr>
      </p:pic>
    </p:spTree>
    <p:extLst>
      <p:ext uri="{BB962C8B-B14F-4D97-AF65-F5344CB8AC3E}">
        <p14:creationId xmlns:p14="http://schemas.microsoft.com/office/powerpoint/2010/main" val="3158697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b="1" dirty="0">
                <a:latin typeface="Quicksand" panose="020B0604020202020204" charset="0"/>
              </a:rPr>
              <a:t>Bootstrap Algorithm</a:t>
            </a:r>
          </a:p>
        </p:txBody>
      </p:sp>
      <p:sp>
        <p:nvSpPr>
          <p:cNvPr id="4" name="Slide Number Placeholder 3"/>
          <p:cNvSpPr>
            <a:spLocks noGrp="1"/>
          </p:cNvSpPr>
          <p:nvPr>
            <p:ph type="sldNum" sz="quarter" idx="12"/>
          </p:nvPr>
        </p:nvSpPr>
        <p:spPr/>
        <p:txBody>
          <a:bodyPr/>
          <a:lstStyle/>
          <a:p>
            <a:fld id="{330EA680-D336-4FF7-8B7A-9848BB0A1C32}" type="slidenum">
              <a:rPr lang="en-US" smtClean="0"/>
              <a:t>39</a:t>
            </a:fld>
            <a:endParaRPr lang="en-US"/>
          </a:p>
        </p:txBody>
      </p:sp>
      <p:sp>
        <p:nvSpPr>
          <p:cNvPr id="5" name="TextBox 4"/>
          <p:cNvSpPr txBox="1"/>
          <p:nvPr/>
        </p:nvSpPr>
        <p:spPr>
          <a:xfrm>
            <a:off x="1303866" y="1140178"/>
            <a:ext cx="6316134" cy="3539430"/>
          </a:xfrm>
          <a:prstGeom prst="rect">
            <a:avLst/>
          </a:prstGeom>
          <a:noFill/>
        </p:spPr>
        <p:txBody>
          <a:bodyPr wrap="square" rtlCol="0">
            <a:spAutoFit/>
          </a:bodyPr>
          <a:lstStyle/>
          <a:p>
            <a:r>
              <a:rPr lang="en-US" dirty="0">
                <a:solidFill>
                  <a:schemeClr val="accent1">
                    <a:lumMod val="60000"/>
                    <a:lumOff val="40000"/>
                  </a:schemeClr>
                </a:solidFill>
              </a:rPr>
              <a:t>Let B be the number of bootstrap samples to be drawn (ex. 1000) </a:t>
            </a:r>
          </a:p>
          <a:p>
            <a:r>
              <a:rPr lang="en-US" dirty="0">
                <a:solidFill>
                  <a:schemeClr val="accent1">
                    <a:lumMod val="60000"/>
                    <a:lumOff val="40000"/>
                  </a:schemeClr>
                </a:solidFill>
              </a:rPr>
              <a:t>from the original dataset: </a:t>
            </a:r>
          </a:p>
          <a:p>
            <a:endParaRPr lang="en-US" dirty="0">
              <a:solidFill>
                <a:schemeClr val="accent2">
                  <a:lumMod val="20000"/>
                  <a:lumOff val="80000"/>
                </a:schemeClr>
              </a:solidFill>
            </a:endParaRPr>
          </a:p>
          <a:p>
            <a:r>
              <a:rPr lang="en-US" dirty="0">
                <a:solidFill>
                  <a:schemeClr val="accent2">
                    <a:lumMod val="20000"/>
                    <a:lumOff val="80000"/>
                  </a:schemeClr>
                </a:solidFill>
              </a:rPr>
              <a:t>1.  Generate a bootstrap sample by resampling from the data and/or from </a:t>
            </a:r>
          </a:p>
          <a:p>
            <a:r>
              <a:rPr lang="en-US" dirty="0">
                <a:solidFill>
                  <a:schemeClr val="accent2">
                    <a:lumMod val="20000"/>
                    <a:lumOff val="80000"/>
                  </a:schemeClr>
                </a:solidFill>
              </a:rPr>
              <a:t>     the estimated model. </a:t>
            </a:r>
          </a:p>
          <a:p>
            <a:endParaRPr lang="en-US" dirty="0">
              <a:solidFill>
                <a:schemeClr val="accent2">
                  <a:lumMod val="20000"/>
                  <a:lumOff val="80000"/>
                </a:schemeClr>
              </a:solidFill>
            </a:endParaRPr>
          </a:p>
          <a:p>
            <a:r>
              <a:rPr lang="en-US" dirty="0">
                <a:solidFill>
                  <a:schemeClr val="accent2">
                    <a:lumMod val="20000"/>
                    <a:lumOff val="80000"/>
                  </a:schemeClr>
                </a:solidFill>
              </a:rPr>
              <a:t>2. Obtain the estimates for all parameters of the model for the bootstrap  </a:t>
            </a:r>
          </a:p>
          <a:p>
            <a:r>
              <a:rPr lang="en-US" dirty="0">
                <a:solidFill>
                  <a:schemeClr val="accent2">
                    <a:lumMod val="20000"/>
                    <a:lumOff val="80000"/>
                  </a:schemeClr>
                </a:solidFill>
              </a:rPr>
              <a:t>    sample. </a:t>
            </a:r>
          </a:p>
          <a:p>
            <a:endParaRPr lang="en-US" dirty="0">
              <a:solidFill>
                <a:schemeClr val="accent2">
                  <a:lumMod val="20000"/>
                  <a:lumOff val="80000"/>
                </a:schemeClr>
              </a:solidFill>
            </a:endParaRPr>
          </a:p>
          <a:p>
            <a:r>
              <a:rPr lang="en-US" dirty="0">
                <a:solidFill>
                  <a:schemeClr val="accent2">
                    <a:lumMod val="20000"/>
                    <a:lumOff val="80000"/>
                  </a:schemeClr>
                </a:solidFill>
              </a:rPr>
              <a:t>3. Repeat steps 1 and 2, B times to obtain the bootstrap distribution</a:t>
            </a:r>
          </a:p>
          <a:p>
            <a:r>
              <a:rPr lang="en-US" dirty="0">
                <a:solidFill>
                  <a:schemeClr val="accent2">
                    <a:lumMod val="20000"/>
                    <a:lumOff val="80000"/>
                  </a:schemeClr>
                </a:solidFill>
              </a:rPr>
              <a:t>    of the parameter estimates (or function of parameter estimates).</a:t>
            </a:r>
          </a:p>
          <a:p>
            <a:endParaRPr lang="en-US" dirty="0">
              <a:solidFill>
                <a:schemeClr val="accent2">
                  <a:lumMod val="20000"/>
                  <a:lumOff val="80000"/>
                </a:schemeClr>
              </a:solidFill>
            </a:endParaRPr>
          </a:p>
          <a:p>
            <a:r>
              <a:rPr lang="en-US" dirty="0">
                <a:solidFill>
                  <a:schemeClr val="accent2">
                    <a:lumMod val="20000"/>
                    <a:lumOff val="80000"/>
                  </a:schemeClr>
                </a:solidFill>
              </a:rPr>
              <a:t>* A 95% bootstrap confidence interval can be constructed by calculating the 2.5th and 97.5th percentile of the bootstrap distribution</a:t>
            </a:r>
          </a:p>
          <a:p>
            <a:endParaRPr lang="en-US" dirty="0">
              <a:solidFill>
                <a:schemeClr val="accent2">
                  <a:lumMod val="20000"/>
                  <a:lumOff val="80000"/>
                </a:schemeClr>
              </a:solidFill>
            </a:endParaRPr>
          </a:p>
          <a:p>
            <a:endParaRPr lang="en-US" dirty="0"/>
          </a:p>
        </p:txBody>
      </p:sp>
    </p:spTree>
    <p:extLst>
      <p:ext uri="{BB962C8B-B14F-4D97-AF65-F5344CB8AC3E}">
        <p14:creationId xmlns:p14="http://schemas.microsoft.com/office/powerpoint/2010/main" val="1692194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132298" y="1489426"/>
            <a:ext cx="2155500" cy="2164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1991813"/>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Interrupt me</a:t>
            </a:r>
            <a:endParaRPr sz="6000" dirty="0"/>
          </a:p>
        </p:txBody>
      </p:sp>
      <p:sp>
        <p:nvSpPr>
          <p:cNvPr id="117" name="Google Shape;117;p18"/>
          <p:cNvSpPr txBox="1">
            <a:spLocks noGrp="1"/>
          </p:cNvSpPr>
          <p:nvPr>
            <p:ph type="subTitle" idx="4294967295"/>
          </p:nvPr>
        </p:nvSpPr>
        <p:spPr>
          <a:xfrm>
            <a:off x="2430050" y="2922261"/>
            <a:ext cx="6256750" cy="168618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Please don’t hesitate to ask questions! There are a few breaks, but if you need to step out, step out!</a:t>
            </a:r>
            <a:endParaRPr sz="2400" dirty="0"/>
          </a:p>
        </p:txBody>
      </p:sp>
      <p:sp>
        <p:nvSpPr>
          <p:cNvPr id="123" name="Google Shape;123;p1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Picture 2" descr="Shape&#10;&#10;Description automatically generated with low confidence">
            <a:extLst>
              <a:ext uri="{FF2B5EF4-FFF2-40B4-BE49-F238E27FC236}">
                <a16:creationId xmlns:a16="http://schemas.microsoft.com/office/drawing/2014/main" id="{BA529417-7CB0-2D85-54FC-DD268374220D}"/>
              </a:ext>
            </a:extLst>
          </p:cNvPr>
          <p:cNvPicPr>
            <a:picLocks noChangeAspect="1"/>
          </p:cNvPicPr>
          <p:nvPr/>
        </p:nvPicPr>
        <p:blipFill>
          <a:blip r:embed="rId3"/>
          <a:stretch>
            <a:fillRect/>
          </a:stretch>
        </p:blipFill>
        <p:spPr>
          <a:xfrm>
            <a:off x="396812" y="1952516"/>
            <a:ext cx="1097280" cy="1097280"/>
          </a:xfrm>
          <a:prstGeom prst="rect">
            <a:avLst/>
          </a:prstGeom>
        </p:spPr>
      </p:pic>
    </p:spTree>
    <p:extLst>
      <p:ext uri="{BB962C8B-B14F-4D97-AF65-F5344CB8AC3E}">
        <p14:creationId xmlns:p14="http://schemas.microsoft.com/office/powerpoint/2010/main" val="1729378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b="1" dirty="0"/>
              <a:t>Using lmer() from the lme4 R package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4" name="TextBox 3"/>
          <p:cNvSpPr txBox="1"/>
          <p:nvPr/>
        </p:nvSpPr>
        <p:spPr>
          <a:xfrm>
            <a:off x="1270000" y="1230490"/>
            <a:ext cx="9206366" cy="3108543"/>
          </a:xfrm>
          <a:prstGeom prst="rect">
            <a:avLst/>
          </a:prstGeom>
          <a:noFill/>
        </p:spPr>
        <p:txBody>
          <a:bodyPr wrap="none" rtlCol="0">
            <a:spAutoFit/>
          </a:bodyPr>
          <a:lstStyle/>
          <a:p>
            <a:r>
              <a:rPr lang="en-US" dirty="0">
                <a:solidFill>
                  <a:schemeClr val="accent2">
                    <a:lumMod val="20000"/>
                    <a:lumOff val="80000"/>
                  </a:schemeClr>
                </a:solidFill>
              </a:rPr>
              <a:t># in below, x = lmer model object, FUN = function you want bootstrapped, nsim=B</a:t>
            </a:r>
          </a:p>
          <a:p>
            <a:r>
              <a:rPr lang="en-US" dirty="0">
                <a:solidFill>
                  <a:schemeClr val="accent2">
                    <a:lumMod val="20000"/>
                    <a:lumOff val="80000"/>
                  </a:schemeClr>
                </a:solidFill>
              </a:rPr>
              <a:t># bootstrap and save fixed effect estimates</a:t>
            </a:r>
          </a:p>
          <a:p>
            <a:r>
              <a:rPr lang="en-US" dirty="0">
                <a:solidFill>
                  <a:schemeClr val="accent2">
                    <a:lumMod val="20000"/>
                    <a:lumOff val="80000"/>
                  </a:schemeClr>
                </a:solidFill>
              </a:rPr>
              <a:t>#</a:t>
            </a:r>
            <a:r>
              <a:rPr lang="en-US" b="1" dirty="0">
                <a:solidFill>
                  <a:schemeClr val="accent2">
                    <a:lumMod val="75000"/>
                  </a:schemeClr>
                </a:solidFill>
              </a:rPr>
              <a:t>bootMer() </a:t>
            </a:r>
            <a:r>
              <a:rPr lang="en-US" dirty="0">
                <a:solidFill>
                  <a:schemeClr val="accent2">
                    <a:lumMod val="20000"/>
                    <a:lumOff val="80000"/>
                  </a:schemeClr>
                </a:solidFill>
              </a:rPr>
              <a:t>is a workhorse function generating all 1000 simulations on a single node</a:t>
            </a:r>
          </a:p>
          <a:p>
            <a:endParaRPr lang="en-US" dirty="0">
              <a:solidFill>
                <a:schemeClr val="accent2">
                  <a:lumMod val="20000"/>
                  <a:lumOff val="80000"/>
                </a:schemeClr>
              </a:solidFill>
            </a:endParaRPr>
          </a:p>
          <a:p>
            <a:r>
              <a:rPr lang="en-US" dirty="0">
                <a:solidFill>
                  <a:schemeClr val="accent2">
                    <a:lumMod val="20000"/>
                    <a:lumOff val="80000"/>
                  </a:schemeClr>
                </a:solidFill>
                <a:latin typeface="Courier New" panose="02070309020205020404" pitchFamily="49" charset="0"/>
                <a:cs typeface="Courier New" panose="02070309020205020404" pitchFamily="49" charset="0"/>
              </a:rPr>
              <a:t>b_fixpar &lt;- bootMer(x=</a:t>
            </a:r>
            <a:r>
              <a:rPr lang="en-US" b="1" dirty="0">
                <a:solidFill>
                  <a:schemeClr val="accent2">
                    <a:lumMod val="75000"/>
                  </a:schemeClr>
                </a:solidFill>
                <a:latin typeface="Courier New" panose="02070309020205020404" pitchFamily="49" charset="0"/>
                <a:cs typeface="Courier New" panose="02070309020205020404" pitchFamily="49" charset="0"/>
              </a:rPr>
              <a:t>m4</a:t>
            </a:r>
            <a:r>
              <a:rPr lang="en-US" dirty="0">
                <a:solidFill>
                  <a:schemeClr val="accent2">
                    <a:lumMod val="20000"/>
                    <a:lumOff val="80000"/>
                  </a:schemeClr>
                </a:solidFill>
                <a:latin typeface="Courier New" panose="02070309020205020404" pitchFamily="49" charset="0"/>
                <a:cs typeface="Courier New" panose="02070309020205020404" pitchFamily="49" charset="0"/>
              </a:rPr>
              <a:t>,FUN=</a:t>
            </a:r>
            <a:r>
              <a:rPr lang="en-US" b="1" dirty="0">
                <a:solidFill>
                  <a:schemeClr val="accent2">
                    <a:lumMod val="75000"/>
                  </a:schemeClr>
                </a:solidFill>
                <a:latin typeface="Courier New" panose="02070309020205020404" pitchFamily="49" charset="0"/>
                <a:cs typeface="Courier New" panose="02070309020205020404" pitchFamily="49" charset="0"/>
              </a:rPr>
              <a:t>fixef</a:t>
            </a:r>
            <a:r>
              <a:rPr lang="en-US" dirty="0">
                <a:solidFill>
                  <a:schemeClr val="accent2">
                    <a:lumMod val="20000"/>
                    <a:lumOff val="80000"/>
                  </a:schemeClr>
                </a:solidFill>
                <a:latin typeface="Courier New" panose="02070309020205020404" pitchFamily="49" charset="0"/>
                <a:cs typeface="Courier New" panose="02070309020205020404" pitchFamily="49" charset="0"/>
              </a:rPr>
              <a:t>,nsim=</a:t>
            </a:r>
            <a:r>
              <a:rPr lang="en-US" b="1" dirty="0">
                <a:solidFill>
                  <a:schemeClr val="accent2">
                    <a:lumMod val="75000"/>
                  </a:schemeClr>
                </a:solidFill>
                <a:latin typeface="Courier New" panose="02070309020205020404" pitchFamily="49" charset="0"/>
                <a:cs typeface="Courier New" panose="02070309020205020404" pitchFamily="49" charset="0"/>
              </a:rPr>
              <a:t>1000</a:t>
            </a:r>
            <a:r>
              <a:rPr lang="en-US" dirty="0">
                <a:solidFill>
                  <a:schemeClr val="accent2">
                    <a:lumMod val="20000"/>
                    <a:lumOff val="80000"/>
                  </a:schemeClr>
                </a:solidFill>
                <a:latin typeface="Courier New" panose="02070309020205020404" pitchFamily="49" charset="0"/>
                <a:cs typeface="Courier New" panose="02070309020205020404" pitchFamily="49" charset="0"/>
              </a:rPr>
              <a:t>)</a:t>
            </a:r>
          </a:p>
          <a:p>
            <a:r>
              <a:rPr lang="en-US" dirty="0">
                <a:solidFill>
                  <a:schemeClr val="accent2">
                    <a:lumMod val="20000"/>
                    <a:lumOff val="80000"/>
                  </a:schemeClr>
                </a:solidFill>
                <a:latin typeface="Courier New" panose="02070309020205020404" pitchFamily="49" charset="0"/>
                <a:cs typeface="Courier New" panose="02070309020205020404" pitchFamily="49" charset="0"/>
              </a:rPr>
              <a:t>boot_fixed &lt;- data.frame(b_fixpar$t)</a:t>
            </a:r>
          </a:p>
          <a:p>
            <a:r>
              <a:rPr lang="en-US" dirty="0">
                <a:solidFill>
                  <a:schemeClr val="accent2">
                    <a:lumMod val="20000"/>
                    <a:lumOff val="80000"/>
                  </a:schemeClr>
                </a:solidFill>
                <a:latin typeface="Courier New" panose="02070309020205020404" pitchFamily="49" charset="0"/>
                <a:cs typeface="Courier New" panose="02070309020205020404" pitchFamily="49" charset="0"/>
              </a:rPr>
              <a:t>slope_bounds &lt;- boot.ci(b_fixpar,type="perc",index=2)</a:t>
            </a:r>
          </a:p>
          <a:p>
            <a:r>
              <a:rPr lang="en-US" dirty="0">
                <a:solidFill>
                  <a:schemeClr val="accent2">
                    <a:lumMod val="20000"/>
                    <a:lumOff val="80000"/>
                  </a:schemeClr>
                </a:solidFill>
                <a:latin typeface="Courier New" panose="02070309020205020404" pitchFamily="49" charset="0"/>
                <a:cs typeface="Courier New" panose="02070309020205020404" pitchFamily="49" charset="0"/>
              </a:rPr>
              <a:t>slope_lower &lt;- slope_bounds$percent[4]</a:t>
            </a:r>
          </a:p>
          <a:p>
            <a:r>
              <a:rPr lang="en-US" dirty="0">
                <a:solidFill>
                  <a:schemeClr val="accent2">
                    <a:lumMod val="20000"/>
                    <a:lumOff val="80000"/>
                  </a:schemeClr>
                </a:solidFill>
                <a:latin typeface="Courier New" panose="02070309020205020404" pitchFamily="49" charset="0"/>
                <a:cs typeface="Courier New" panose="02070309020205020404" pitchFamily="49" charset="0"/>
              </a:rPr>
              <a:t>slope_upper &lt;- slope_bounds$percent[5]</a:t>
            </a:r>
          </a:p>
          <a:p>
            <a:endParaRPr lang="en-US" dirty="0">
              <a:solidFill>
                <a:schemeClr val="accent2">
                  <a:lumMod val="20000"/>
                  <a:lumOff val="80000"/>
                </a:schemeClr>
              </a:solidFill>
              <a:latin typeface="Courier New" panose="02070309020205020404" pitchFamily="49" charset="0"/>
              <a:cs typeface="Courier New" panose="02070309020205020404" pitchFamily="49" charset="0"/>
            </a:endParaRPr>
          </a:p>
          <a:p>
            <a:r>
              <a:rPr lang="en-US" dirty="0">
                <a:solidFill>
                  <a:schemeClr val="accent2">
                    <a:lumMod val="20000"/>
                    <a:lumOff val="80000"/>
                  </a:schemeClr>
                </a:solidFill>
                <a:latin typeface="Courier New" panose="02070309020205020404" pitchFamily="49" charset="0"/>
                <a:cs typeface="Courier New" panose="02070309020205020404" pitchFamily="49" charset="0"/>
              </a:rPr>
              <a:t>plot(density(boot_fixed$Scale_Yr),main="Parametric Bootstrap Distribution of Slope")</a:t>
            </a:r>
          </a:p>
          <a:p>
            <a:r>
              <a:rPr lang="en-US" dirty="0">
                <a:solidFill>
                  <a:schemeClr val="accent2">
                    <a:lumMod val="20000"/>
                    <a:lumOff val="80000"/>
                  </a:schemeClr>
                </a:solidFill>
                <a:latin typeface="Courier New" panose="02070309020205020404" pitchFamily="49" charset="0"/>
                <a:cs typeface="Courier New" panose="02070309020205020404" pitchFamily="49" charset="0"/>
              </a:rPr>
              <a:t>abline(v=slope_lower,col="red")</a:t>
            </a:r>
          </a:p>
          <a:p>
            <a:r>
              <a:rPr lang="en-US" dirty="0">
                <a:solidFill>
                  <a:schemeClr val="accent2">
                    <a:lumMod val="20000"/>
                    <a:lumOff val="80000"/>
                  </a:schemeClr>
                </a:solidFill>
                <a:latin typeface="Courier New" panose="02070309020205020404" pitchFamily="49" charset="0"/>
                <a:cs typeface="Courier New" panose="02070309020205020404" pitchFamily="49" charset="0"/>
              </a:rPr>
              <a:t>abline(v=slope_upper,col="red")</a:t>
            </a:r>
          </a:p>
          <a:p>
            <a:endParaRPr lang="en-US" dirty="0"/>
          </a:p>
        </p:txBody>
      </p:sp>
    </p:spTree>
    <p:extLst>
      <p:ext uri="{BB962C8B-B14F-4D97-AF65-F5344CB8AC3E}">
        <p14:creationId xmlns:p14="http://schemas.microsoft.com/office/powerpoint/2010/main" val="105112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714177" y="171451"/>
            <a:ext cx="7958666" cy="857250"/>
          </a:xfrm>
        </p:spPr>
        <p:txBody>
          <a:bodyPr/>
          <a:lstStyle/>
          <a:p>
            <a:r>
              <a:rPr lang="en-US" sz="2800" b="1" dirty="0">
                <a:solidFill>
                  <a:schemeClr val="accent2">
                    <a:lumMod val="75000"/>
                  </a:schemeClr>
                </a:solidFill>
                <a:latin typeface="Quicksand" panose="020B0604020202020204" charset="0"/>
              </a:rPr>
              <a:t>Bootstrap Distribution - Interval on Slope</a:t>
            </a:r>
          </a:p>
        </p:txBody>
      </p:sp>
      <p:sp>
        <p:nvSpPr>
          <p:cNvPr id="4" name="Slide Number Placeholder 3"/>
          <p:cNvSpPr>
            <a:spLocks noGrp="1"/>
          </p:cNvSpPr>
          <p:nvPr>
            <p:ph type="sldNum" sz="quarter" idx="4294967295"/>
          </p:nvPr>
        </p:nvSpPr>
        <p:spPr>
          <a:xfrm>
            <a:off x="6400800" y="4767263"/>
            <a:ext cx="1600200" cy="273844"/>
          </a:xfrm>
          <a:prstGeom prst="rect">
            <a:avLst/>
          </a:prstGeom>
        </p:spPr>
        <p:txBody>
          <a:bodyPr/>
          <a:lstStyle/>
          <a:p>
            <a:pPr>
              <a:defRPr/>
            </a:pPr>
            <a:fld id="{FF7F4B5F-7548-4DC2-90EF-1B99EE5B8E00}" type="slidenum">
              <a:rPr lang="en-US" smtClean="0"/>
              <a:pPr>
                <a:defRPr/>
              </a:pPr>
              <a:t>41</a:t>
            </a:fld>
            <a:endParaRPr lang="en-US"/>
          </a:p>
        </p:txBody>
      </p:sp>
      <p:sp>
        <p:nvSpPr>
          <p:cNvPr id="11" name="Rectangle 8"/>
          <p:cNvSpPr>
            <a:spLocks noChangeArrowheads="1"/>
          </p:cNvSpPr>
          <p:nvPr/>
        </p:nvSpPr>
        <p:spPr bwMode="auto">
          <a:xfrm>
            <a:off x="1143001" y="56035"/>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050"/>
          </a:p>
        </p:txBody>
      </p:sp>
      <p:sp>
        <p:nvSpPr>
          <p:cNvPr id="2" name="Rectangle 1"/>
          <p:cNvSpPr/>
          <p:nvPr/>
        </p:nvSpPr>
        <p:spPr>
          <a:xfrm>
            <a:off x="509566" y="1397246"/>
            <a:ext cx="4686300" cy="2354491"/>
          </a:xfrm>
          <a:prstGeom prst="rect">
            <a:avLst/>
          </a:prstGeom>
        </p:spPr>
        <p:txBody>
          <a:bodyPr wrap="square">
            <a:spAutoFit/>
          </a:bodyPr>
          <a:lstStyle/>
          <a:p>
            <a:r>
              <a:rPr lang="en-US" sz="1350" dirty="0">
                <a:solidFill>
                  <a:schemeClr val="accent2">
                    <a:lumMod val="20000"/>
                    <a:lumOff val="80000"/>
                  </a:schemeClr>
                </a:solidFill>
                <a:latin typeface="Courier New" panose="02070309020205020404" pitchFamily="49" charset="0"/>
                <a:cs typeface="Courier New" panose="02070309020205020404" pitchFamily="49" charset="0"/>
              </a:rPr>
              <a:t>&gt; slope_bounds</a:t>
            </a:r>
          </a:p>
          <a:p>
            <a:r>
              <a:rPr lang="en-US" sz="1200" dirty="0">
                <a:solidFill>
                  <a:schemeClr val="accent2">
                    <a:lumMod val="20000"/>
                    <a:lumOff val="80000"/>
                  </a:schemeClr>
                </a:solidFill>
              </a:rPr>
              <a:t>BOOTSTRAP CONFIDENCE INTERVAL CALCULATIONS</a:t>
            </a:r>
          </a:p>
          <a:p>
            <a:r>
              <a:rPr lang="en-US" sz="1350" dirty="0">
                <a:solidFill>
                  <a:schemeClr val="accent2">
                    <a:lumMod val="20000"/>
                    <a:lumOff val="80000"/>
                  </a:schemeClr>
                </a:solidFill>
              </a:rPr>
              <a:t>Based on 500 bootstrap replicates</a:t>
            </a:r>
          </a:p>
          <a:p>
            <a:endParaRPr lang="en-US" sz="1350" dirty="0">
              <a:solidFill>
                <a:schemeClr val="accent2">
                  <a:lumMod val="20000"/>
                  <a:lumOff val="80000"/>
                </a:schemeClr>
              </a:solidFill>
            </a:endParaRPr>
          </a:p>
          <a:p>
            <a:r>
              <a:rPr lang="en-US" sz="1300" dirty="0">
                <a:solidFill>
                  <a:schemeClr val="accent2">
                    <a:lumMod val="20000"/>
                    <a:lumOff val="80000"/>
                  </a:schemeClr>
                </a:solidFill>
                <a:latin typeface="Courier New" panose="02070309020205020404" pitchFamily="49" charset="0"/>
                <a:cs typeface="Courier New" panose="02070309020205020404" pitchFamily="49" charset="0"/>
              </a:rPr>
              <a:t>CALL : </a:t>
            </a:r>
          </a:p>
          <a:p>
            <a:r>
              <a:rPr lang="en-US" sz="1300" dirty="0">
                <a:solidFill>
                  <a:schemeClr val="accent2">
                    <a:lumMod val="20000"/>
                    <a:lumOff val="80000"/>
                  </a:schemeClr>
                </a:solidFill>
                <a:latin typeface="Courier New" panose="02070309020205020404" pitchFamily="49" charset="0"/>
                <a:cs typeface="Courier New" panose="02070309020205020404" pitchFamily="49" charset="0"/>
              </a:rPr>
              <a:t>boot.ci(boot.out = b_fixpar, type = "perc", index = 2)</a:t>
            </a:r>
          </a:p>
          <a:p>
            <a:endParaRPr lang="en-US" sz="1300" dirty="0">
              <a:solidFill>
                <a:schemeClr val="accent2">
                  <a:lumMod val="20000"/>
                  <a:lumOff val="80000"/>
                </a:schemeClr>
              </a:solidFill>
              <a:latin typeface="Courier New" panose="02070309020205020404" pitchFamily="49" charset="0"/>
              <a:cs typeface="Courier New" panose="02070309020205020404" pitchFamily="49" charset="0"/>
            </a:endParaRPr>
          </a:p>
          <a:p>
            <a:r>
              <a:rPr lang="en-US" sz="1300" dirty="0">
                <a:solidFill>
                  <a:schemeClr val="accent2">
                    <a:lumMod val="20000"/>
                    <a:lumOff val="80000"/>
                  </a:schemeClr>
                </a:solidFill>
                <a:latin typeface="Courier New" panose="02070309020205020404" pitchFamily="49" charset="0"/>
                <a:cs typeface="Courier New" panose="02070309020205020404" pitchFamily="49" charset="0"/>
              </a:rPr>
              <a:t>Intervals : </a:t>
            </a:r>
          </a:p>
          <a:p>
            <a:r>
              <a:rPr lang="en-US" sz="1300" dirty="0">
                <a:solidFill>
                  <a:schemeClr val="accent2">
                    <a:lumMod val="20000"/>
                    <a:lumOff val="80000"/>
                  </a:schemeClr>
                </a:solidFill>
                <a:latin typeface="Courier New" panose="02070309020205020404" pitchFamily="49" charset="0"/>
                <a:cs typeface="Courier New" panose="02070309020205020404" pitchFamily="49" charset="0"/>
              </a:rPr>
              <a:t>Level     Percentile     </a:t>
            </a:r>
          </a:p>
          <a:p>
            <a:r>
              <a:rPr lang="en-US" sz="1300" dirty="0">
                <a:solidFill>
                  <a:schemeClr val="accent2">
                    <a:lumMod val="20000"/>
                    <a:lumOff val="80000"/>
                  </a:schemeClr>
                </a:solidFill>
                <a:latin typeface="Courier New" panose="02070309020205020404" pitchFamily="49" charset="0"/>
                <a:cs typeface="Courier New" panose="02070309020205020404" pitchFamily="49" charset="0"/>
              </a:rPr>
              <a:t>95%   ( 0.0273,  0.0776 )</a:t>
            </a:r>
            <a:r>
              <a:rPr lang="en-US" sz="1300" dirty="0">
                <a:latin typeface="Courier New" panose="02070309020205020404" pitchFamily="49" charset="0"/>
                <a:cs typeface="Courier New" panose="02070309020205020404" pitchFamily="49" charset="0"/>
              </a:rPr>
              <a:t>  </a:t>
            </a:r>
          </a:p>
        </p:txBody>
      </p:sp>
      <p:pic>
        <p:nvPicPr>
          <p:cNvPr id="6" name="Picture 5" descr="A picture containing text, diagram, plot, line&#10;&#10;Description automatically generated">
            <a:extLst>
              <a:ext uri="{FF2B5EF4-FFF2-40B4-BE49-F238E27FC236}">
                <a16:creationId xmlns:a16="http://schemas.microsoft.com/office/drawing/2014/main" id="{9A12DC80-FE33-A21F-0F42-D50C951C9191}"/>
              </a:ext>
            </a:extLst>
          </p:cNvPr>
          <p:cNvPicPr>
            <a:picLocks noChangeAspect="1"/>
          </p:cNvPicPr>
          <p:nvPr/>
        </p:nvPicPr>
        <p:blipFill>
          <a:blip r:embed="rId3"/>
          <a:stretch>
            <a:fillRect/>
          </a:stretch>
        </p:blipFill>
        <p:spPr>
          <a:xfrm>
            <a:off x="5042974" y="1233713"/>
            <a:ext cx="3278724" cy="2854294"/>
          </a:xfrm>
          <a:prstGeom prst="rect">
            <a:avLst/>
          </a:prstGeom>
        </p:spPr>
      </p:pic>
    </p:spTree>
    <p:extLst>
      <p:ext uri="{BB962C8B-B14F-4D97-AF65-F5344CB8AC3E}">
        <p14:creationId xmlns:p14="http://schemas.microsoft.com/office/powerpoint/2010/main" val="4079282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Dan Hintz – Nextflow Bootstrap</a:t>
            </a:r>
            <a:endParaRPr dirty="0"/>
          </a:p>
        </p:txBody>
      </p:sp>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Take it away Dan!</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2E3037"/>
                </a:solidFill>
                <a:latin typeface="Quicksand"/>
                <a:ea typeface="Quicksand"/>
                <a:cs typeface="Quicksand"/>
                <a:sym typeface="Quicksand"/>
              </a:rPr>
              <a:t>8</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2743389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38E8682A-3836-67B7-E67A-84F364EA7E77}"/>
            </a:ext>
          </a:extLst>
        </p:cNvPr>
        <p:cNvGrpSpPr/>
        <p:nvPr/>
      </p:nvGrpSpPr>
      <p:grpSpPr>
        <a:xfrm>
          <a:off x="0" y="0"/>
          <a:ext cx="0" cy="0"/>
          <a:chOff x="0" y="0"/>
          <a:chExt cx="0" cy="0"/>
        </a:xfrm>
      </p:grpSpPr>
      <p:sp>
        <p:nvSpPr>
          <p:cNvPr id="85" name="Google Shape;85;p14">
            <a:extLst>
              <a:ext uri="{FF2B5EF4-FFF2-40B4-BE49-F238E27FC236}">
                <a16:creationId xmlns:a16="http://schemas.microsoft.com/office/drawing/2014/main" id="{0D2E3F6E-3A1F-3415-F5EF-C22EB7DE0BDC}"/>
              </a:ext>
            </a:extLst>
          </p:cNvPr>
          <p:cNvSpPr txBox="1">
            <a:spLocks noGrp="1"/>
          </p:cNvSpPr>
          <p:nvPr>
            <p:ph type="ctrTitle" idx="4294967295"/>
          </p:nvPr>
        </p:nvSpPr>
        <p:spPr>
          <a:xfrm>
            <a:off x="2002275" y="1259888"/>
            <a:ext cx="667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err="1">
                <a:solidFill>
                  <a:schemeClr val="dk1"/>
                </a:solidFill>
              </a:rPr>
              <a:t>G’day</a:t>
            </a:r>
            <a:r>
              <a:rPr lang="en" sz="2200" b="1" dirty="0">
                <a:solidFill>
                  <a:schemeClr val="dk1"/>
                </a:solidFill>
              </a:rPr>
              <a:t>! </a:t>
            </a:r>
            <a:endParaRPr sz="2200" b="1" dirty="0">
              <a:solidFill>
                <a:schemeClr val="dk1"/>
              </a:solidFill>
            </a:endParaRPr>
          </a:p>
        </p:txBody>
      </p:sp>
      <p:sp>
        <p:nvSpPr>
          <p:cNvPr id="86" name="Google Shape;86;p14">
            <a:extLst>
              <a:ext uri="{FF2B5EF4-FFF2-40B4-BE49-F238E27FC236}">
                <a16:creationId xmlns:a16="http://schemas.microsoft.com/office/drawing/2014/main" id="{4BDBC4F3-B315-B235-BF12-0F861AB5250B}"/>
              </a:ext>
            </a:extLst>
          </p:cNvPr>
          <p:cNvSpPr txBox="1">
            <a:spLocks noGrp="1"/>
          </p:cNvSpPr>
          <p:nvPr>
            <p:ph type="subTitle" idx="4294967295"/>
          </p:nvPr>
        </p:nvSpPr>
        <p:spPr>
          <a:xfrm>
            <a:off x="2002275" y="2266988"/>
            <a:ext cx="6671400" cy="609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dirty="0">
                <a:solidFill>
                  <a:schemeClr val="lt2"/>
                </a:solidFill>
              </a:rPr>
              <a:t>I’M Dan</a:t>
            </a:r>
            <a:endParaRPr sz="3600" b="1" dirty="0">
              <a:solidFill>
                <a:schemeClr val="lt2"/>
              </a:solidFill>
            </a:endParaRPr>
          </a:p>
        </p:txBody>
      </p:sp>
      <p:sp>
        <p:nvSpPr>
          <p:cNvPr id="87" name="Google Shape;87;p14">
            <a:extLst>
              <a:ext uri="{FF2B5EF4-FFF2-40B4-BE49-F238E27FC236}">
                <a16:creationId xmlns:a16="http://schemas.microsoft.com/office/drawing/2014/main" id="{FCAFAF9D-841F-DD8C-5EB0-CAF24E90087C}"/>
              </a:ext>
            </a:extLst>
          </p:cNvPr>
          <p:cNvSpPr txBox="1">
            <a:spLocks noGrp="1"/>
          </p:cNvSpPr>
          <p:nvPr>
            <p:ph type="body" idx="4294967295"/>
          </p:nvPr>
        </p:nvSpPr>
        <p:spPr>
          <a:xfrm>
            <a:off x="2002275" y="2847769"/>
            <a:ext cx="6671400"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dirty="0">
                <a:solidFill>
                  <a:schemeClr val="lt2"/>
                </a:solidFill>
              </a:rPr>
              <a:t>M.S. Candidate in Statistics  </a:t>
            </a:r>
          </a:p>
          <a:p>
            <a:pPr marL="0" lvl="0" indent="0" algn="l" rtl="0">
              <a:spcBef>
                <a:spcPts val="600"/>
              </a:spcBef>
              <a:spcAft>
                <a:spcPts val="0"/>
              </a:spcAft>
              <a:buNone/>
            </a:pPr>
            <a:r>
              <a:rPr lang="en-US" sz="1600" dirty="0">
                <a:solidFill>
                  <a:schemeClr val="lt2"/>
                </a:solidFill>
              </a:rPr>
              <a:t>University of Wyoming </a:t>
            </a:r>
          </a:p>
          <a:p>
            <a:pPr marL="0" lvl="0" indent="0" algn="l" rtl="0">
              <a:spcBef>
                <a:spcPts val="600"/>
              </a:spcBef>
              <a:spcAft>
                <a:spcPts val="0"/>
              </a:spcAft>
              <a:buNone/>
            </a:pPr>
            <a:r>
              <a:rPr lang="en-US" sz="1600" dirty="0">
                <a:solidFill>
                  <a:schemeClr val="lt2"/>
                </a:solidFill>
              </a:rPr>
              <a:t>dhintz1@uwyo.edu </a:t>
            </a:r>
          </a:p>
        </p:txBody>
      </p:sp>
      <p:sp>
        <p:nvSpPr>
          <p:cNvPr id="89" name="Google Shape;89;p14">
            <a:extLst>
              <a:ext uri="{FF2B5EF4-FFF2-40B4-BE49-F238E27FC236}">
                <a16:creationId xmlns:a16="http://schemas.microsoft.com/office/drawing/2014/main" id="{22C4B5C1-B53F-57EB-DB3B-F760FB1C6ADE}"/>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pic>
        <p:nvPicPr>
          <p:cNvPr id="3" name="Picture 2">
            <a:extLst>
              <a:ext uri="{FF2B5EF4-FFF2-40B4-BE49-F238E27FC236}">
                <a16:creationId xmlns:a16="http://schemas.microsoft.com/office/drawing/2014/main" id="{1F5DD1CF-1B18-A72F-8D4D-5912EB5EF39F}"/>
              </a:ext>
            </a:extLst>
          </p:cNvPr>
          <p:cNvPicPr>
            <a:picLocks noChangeAspect="1"/>
          </p:cNvPicPr>
          <p:nvPr/>
        </p:nvPicPr>
        <p:blipFill>
          <a:blip r:embed="rId3"/>
          <a:stretch>
            <a:fillRect/>
          </a:stretch>
        </p:blipFill>
        <p:spPr>
          <a:xfrm>
            <a:off x="3059078" y="1872920"/>
            <a:ext cx="454088" cy="454088"/>
          </a:xfrm>
          <a:prstGeom prst="rect">
            <a:avLst/>
          </a:prstGeom>
        </p:spPr>
      </p:pic>
      <p:pic>
        <p:nvPicPr>
          <p:cNvPr id="5" name="Picture 4" descr="A person in an orange jacket in a snowy forest&#10;&#10;Description automatically generated">
            <a:extLst>
              <a:ext uri="{FF2B5EF4-FFF2-40B4-BE49-F238E27FC236}">
                <a16:creationId xmlns:a16="http://schemas.microsoft.com/office/drawing/2014/main" id="{ED45CE86-0A60-FEFF-3D84-B78CE2A32A41}"/>
              </a:ext>
            </a:extLst>
          </p:cNvPr>
          <p:cNvPicPr>
            <a:picLocks noChangeAspect="1"/>
          </p:cNvPicPr>
          <p:nvPr/>
        </p:nvPicPr>
        <p:blipFill rotWithShape="1">
          <a:blip r:embed="rId4"/>
          <a:srcRect t="12128" r="13387"/>
          <a:stretch/>
        </p:blipFill>
        <p:spPr>
          <a:xfrm>
            <a:off x="287484" y="1760249"/>
            <a:ext cx="1386728" cy="1318877"/>
          </a:xfrm>
          <a:prstGeom prst="ellipse">
            <a:avLst/>
          </a:prstGeom>
        </p:spPr>
      </p:pic>
    </p:spTree>
    <p:extLst>
      <p:ext uri="{BB962C8B-B14F-4D97-AF65-F5344CB8AC3E}">
        <p14:creationId xmlns:p14="http://schemas.microsoft.com/office/powerpoint/2010/main" val="1753204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3B43B-692A-5DEA-332A-2793A0BF951F}"/>
              </a:ext>
            </a:extLst>
          </p:cNvPr>
          <p:cNvSpPr>
            <a:spLocks noGrp="1"/>
          </p:cNvSpPr>
          <p:nvPr>
            <p:ph type="title"/>
          </p:nvPr>
        </p:nvSpPr>
        <p:spPr/>
        <p:txBody>
          <a:bodyPr/>
          <a:lstStyle/>
          <a:p>
            <a:r>
              <a:rPr lang="en-US" dirty="0"/>
              <a:t>When might I want to Run a Bootstrap In parallel?</a:t>
            </a:r>
          </a:p>
        </p:txBody>
      </p:sp>
      <p:sp>
        <p:nvSpPr>
          <p:cNvPr id="3" name="Content Placeholder 2">
            <a:extLst>
              <a:ext uri="{FF2B5EF4-FFF2-40B4-BE49-F238E27FC236}">
                <a16:creationId xmlns:a16="http://schemas.microsoft.com/office/drawing/2014/main" id="{47CB93C6-14F1-E763-703A-521CA900312F}"/>
              </a:ext>
            </a:extLst>
          </p:cNvPr>
          <p:cNvSpPr>
            <a:spLocks noGrp="1"/>
          </p:cNvSpPr>
          <p:nvPr>
            <p:ph idx="1"/>
          </p:nvPr>
        </p:nvSpPr>
        <p:spPr/>
        <p:txBody>
          <a:bodyPr/>
          <a:lstStyle/>
          <a:p>
            <a:r>
              <a:rPr lang="en-US" dirty="0"/>
              <a:t>Have complicated hierarchical or mixed model</a:t>
            </a:r>
          </a:p>
          <a:p>
            <a:r>
              <a:rPr lang="en-US" dirty="0"/>
              <a:t>When will my code finish executing?</a:t>
            </a:r>
          </a:p>
        </p:txBody>
      </p:sp>
      <p:sp>
        <p:nvSpPr>
          <p:cNvPr id="4" name="Slide Number Placeholder 3">
            <a:extLst>
              <a:ext uri="{FF2B5EF4-FFF2-40B4-BE49-F238E27FC236}">
                <a16:creationId xmlns:a16="http://schemas.microsoft.com/office/drawing/2014/main" id="{F011DD2C-23EB-6C80-B7D0-29A263C9CB30}"/>
              </a:ext>
            </a:extLst>
          </p:cNvPr>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81115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9399-91E1-020E-590A-E291F71332F7}"/>
              </a:ext>
            </a:extLst>
          </p:cNvPr>
          <p:cNvSpPr>
            <a:spLocks noGrp="1"/>
          </p:cNvSpPr>
          <p:nvPr>
            <p:ph type="title"/>
          </p:nvPr>
        </p:nvSpPr>
        <p:spPr/>
        <p:txBody>
          <a:bodyPr/>
          <a:lstStyle/>
          <a:p>
            <a:r>
              <a:rPr lang="en-US" dirty="0"/>
              <a:t>Overview of Our Pipeline Code</a:t>
            </a:r>
          </a:p>
        </p:txBody>
      </p:sp>
      <p:sp>
        <p:nvSpPr>
          <p:cNvPr id="3" name="Content Placeholder 2">
            <a:extLst>
              <a:ext uri="{FF2B5EF4-FFF2-40B4-BE49-F238E27FC236}">
                <a16:creationId xmlns:a16="http://schemas.microsoft.com/office/drawing/2014/main" id="{3D9257AD-9502-909C-69FB-5E22891661EA}"/>
              </a:ext>
            </a:extLst>
          </p:cNvPr>
          <p:cNvSpPr>
            <a:spLocks noGrp="1"/>
          </p:cNvSpPr>
          <p:nvPr>
            <p:ph idx="1"/>
          </p:nvPr>
        </p:nvSpPr>
        <p:spPr>
          <a:xfrm>
            <a:off x="1165497" y="1086799"/>
            <a:ext cx="7715455" cy="3725700"/>
          </a:xfrm>
        </p:spPr>
        <p:txBody>
          <a:bodyPr/>
          <a:lstStyle/>
          <a:p>
            <a:r>
              <a:rPr lang="en-US" dirty="0"/>
              <a:t>1. Set up</a:t>
            </a:r>
          </a:p>
          <a:p>
            <a:r>
              <a:rPr lang="en-US" dirty="0"/>
              <a:t>2. Run bootstrap across B partitions</a:t>
            </a:r>
          </a:p>
          <a:p>
            <a:r>
              <a:rPr lang="en-US" dirty="0"/>
              <a:t>3. Merge and draw distribution</a:t>
            </a:r>
          </a:p>
          <a:p>
            <a:r>
              <a:rPr lang="en-US" dirty="0"/>
              <a:t>4. Specify process execution order</a:t>
            </a:r>
          </a:p>
          <a:p>
            <a:endParaRPr lang="en-US" dirty="0"/>
          </a:p>
        </p:txBody>
      </p:sp>
      <p:sp>
        <p:nvSpPr>
          <p:cNvPr id="4" name="Slide Number Placeholder 3">
            <a:extLst>
              <a:ext uri="{FF2B5EF4-FFF2-40B4-BE49-F238E27FC236}">
                <a16:creationId xmlns:a16="http://schemas.microsoft.com/office/drawing/2014/main" id="{F1397415-F204-822C-5977-A9E0B8A7E9A0}"/>
              </a:ext>
            </a:extLst>
          </p:cNvPr>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80598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04FCCA-A834-414D-0991-6D5396325414}"/>
              </a:ext>
            </a:extLst>
          </p:cNvPr>
          <p:cNvSpPr>
            <a:spLocks noGrp="1"/>
          </p:cNvSpPr>
          <p:nvPr>
            <p:ph type="sldNum" sz="quarter" idx="12"/>
          </p:nvPr>
        </p:nvSpPr>
        <p:spPr/>
        <p:txBody>
          <a:bodyPr/>
          <a:lstStyle/>
          <a:p>
            <a:fld id="{330EA680-D336-4FF7-8B7A-9848BB0A1C32}" type="slidenum">
              <a:rPr lang="en-US" smtClean="0"/>
              <a:t>46</a:t>
            </a:fld>
            <a:endParaRPr lang="en-US"/>
          </a:p>
        </p:txBody>
      </p:sp>
      <p:sp>
        <p:nvSpPr>
          <p:cNvPr id="2" name="Title 1">
            <a:extLst>
              <a:ext uri="{FF2B5EF4-FFF2-40B4-BE49-F238E27FC236}">
                <a16:creationId xmlns:a16="http://schemas.microsoft.com/office/drawing/2014/main" id="{6F3BC417-940C-3348-A74C-BF014F3E0068}"/>
              </a:ext>
            </a:extLst>
          </p:cNvPr>
          <p:cNvSpPr>
            <a:spLocks noGrp="1"/>
          </p:cNvSpPr>
          <p:nvPr>
            <p:ph type="title"/>
          </p:nvPr>
        </p:nvSpPr>
        <p:spPr>
          <a:xfrm>
            <a:off x="1426777" y="104324"/>
            <a:ext cx="1591996" cy="345000"/>
          </a:xfrm>
        </p:spPr>
        <p:txBody>
          <a:bodyPr/>
          <a:lstStyle/>
          <a:p>
            <a:r>
              <a:rPr lang="en-US" dirty="0"/>
              <a:t>The Pipeline</a:t>
            </a:r>
          </a:p>
        </p:txBody>
      </p:sp>
      <p:sp>
        <p:nvSpPr>
          <p:cNvPr id="6" name="Title 1">
            <a:extLst>
              <a:ext uri="{FF2B5EF4-FFF2-40B4-BE49-F238E27FC236}">
                <a16:creationId xmlns:a16="http://schemas.microsoft.com/office/drawing/2014/main" id="{E6C03504-F4C4-DF3C-A97E-283767749B40}"/>
              </a:ext>
            </a:extLst>
          </p:cNvPr>
          <p:cNvSpPr txBox="1">
            <a:spLocks/>
          </p:cNvSpPr>
          <p:nvPr/>
        </p:nvSpPr>
        <p:spPr>
          <a:xfrm>
            <a:off x="-44436" y="1183710"/>
            <a:ext cx="1070078" cy="5442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sz="1100" dirty="0"/>
              <a:t>1) Distribute bootstraps</a:t>
            </a:r>
          </a:p>
        </p:txBody>
      </p:sp>
      <p:sp>
        <p:nvSpPr>
          <p:cNvPr id="7" name="Title 1">
            <a:extLst>
              <a:ext uri="{FF2B5EF4-FFF2-40B4-BE49-F238E27FC236}">
                <a16:creationId xmlns:a16="http://schemas.microsoft.com/office/drawing/2014/main" id="{383DEC1D-3DEC-C81C-8DA5-576056BEA6D5}"/>
              </a:ext>
            </a:extLst>
          </p:cNvPr>
          <p:cNvSpPr txBox="1">
            <a:spLocks/>
          </p:cNvSpPr>
          <p:nvPr/>
        </p:nvSpPr>
        <p:spPr>
          <a:xfrm>
            <a:off x="-44436" y="2730674"/>
            <a:ext cx="965099" cy="8994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sz="1100" dirty="0"/>
              <a:t>2) Merge &amp; plot distribution of slopes</a:t>
            </a:r>
          </a:p>
        </p:txBody>
      </p:sp>
      <p:pic>
        <p:nvPicPr>
          <p:cNvPr id="10" name="Picture 9" descr="A screenshot of a computer&#10;&#10;Description automatically generated with medium confidence">
            <a:extLst>
              <a:ext uri="{FF2B5EF4-FFF2-40B4-BE49-F238E27FC236}">
                <a16:creationId xmlns:a16="http://schemas.microsoft.com/office/drawing/2014/main" id="{5758D2F3-26BA-BE5D-8DE9-DD422F86D473}"/>
              </a:ext>
            </a:extLst>
          </p:cNvPr>
          <p:cNvPicPr>
            <a:picLocks noChangeAspect="1"/>
          </p:cNvPicPr>
          <p:nvPr/>
        </p:nvPicPr>
        <p:blipFill rotWithShape="1">
          <a:blip r:embed="rId3"/>
          <a:srcRect l="7923"/>
          <a:stretch/>
        </p:blipFill>
        <p:spPr>
          <a:xfrm>
            <a:off x="920663" y="678422"/>
            <a:ext cx="7156597" cy="4367017"/>
          </a:xfrm>
          <a:prstGeom prst="rect">
            <a:avLst/>
          </a:prstGeom>
        </p:spPr>
      </p:pic>
      <p:sp>
        <p:nvSpPr>
          <p:cNvPr id="11" name="TextBox 10">
            <a:extLst>
              <a:ext uri="{FF2B5EF4-FFF2-40B4-BE49-F238E27FC236}">
                <a16:creationId xmlns:a16="http://schemas.microsoft.com/office/drawing/2014/main" id="{190932D7-FB95-B40A-7B65-00259B1D7680}"/>
              </a:ext>
            </a:extLst>
          </p:cNvPr>
          <p:cNvSpPr txBox="1"/>
          <p:nvPr/>
        </p:nvSpPr>
        <p:spPr>
          <a:xfrm>
            <a:off x="4640893" y="657617"/>
            <a:ext cx="1816274" cy="526093"/>
          </a:xfrm>
          <a:prstGeom prst="rect">
            <a:avLst/>
          </a:prstGeom>
          <a:solidFill>
            <a:srgbClr val="2B2F37"/>
          </a:solidFill>
        </p:spPr>
        <p:txBody>
          <a:bodyPr wrap="square" rtlCol="0">
            <a:spAutoFit/>
          </a:bodyPr>
          <a:lstStyle/>
          <a:p>
            <a:endParaRPr lang="en-US" dirty="0"/>
          </a:p>
        </p:txBody>
      </p:sp>
    </p:spTree>
    <p:extLst>
      <p:ext uri="{BB962C8B-B14F-4D97-AF65-F5344CB8AC3E}">
        <p14:creationId xmlns:p14="http://schemas.microsoft.com/office/powerpoint/2010/main" val="1894079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9399-91E1-020E-590A-E291F71332F7}"/>
              </a:ext>
            </a:extLst>
          </p:cNvPr>
          <p:cNvSpPr>
            <a:spLocks noGrp="1"/>
          </p:cNvSpPr>
          <p:nvPr>
            <p:ph type="title"/>
          </p:nvPr>
        </p:nvSpPr>
        <p:spPr/>
        <p:txBody>
          <a:bodyPr/>
          <a:lstStyle/>
          <a:p>
            <a:r>
              <a:rPr lang="en-US" dirty="0"/>
              <a:t>Overview of our pipeline code</a:t>
            </a:r>
          </a:p>
        </p:txBody>
      </p:sp>
      <p:sp>
        <p:nvSpPr>
          <p:cNvPr id="3" name="Content Placeholder 2">
            <a:extLst>
              <a:ext uri="{FF2B5EF4-FFF2-40B4-BE49-F238E27FC236}">
                <a16:creationId xmlns:a16="http://schemas.microsoft.com/office/drawing/2014/main" id="{3D9257AD-9502-909C-69FB-5E22891661EA}"/>
              </a:ext>
            </a:extLst>
          </p:cNvPr>
          <p:cNvSpPr>
            <a:spLocks noGrp="1"/>
          </p:cNvSpPr>
          <p:nvPr>
            <p:ph idx="1"/>
          </p:nvPr>
        </p:nvSpPr>
        <p:spPr>
          <a:xfrm>
            <a:off x="1165497" y="1086799"/>
            <a:ext cx="7715455" cy="3725700"/>
          </a:xfrm>
        </p:spPr>
        <p:txBody>
          <a:bodyPr/>
          <a:lstStyle/>
          <a:p>
            <a:r>
              <a:rPr lang="en-US" dirty="0"/>
              <a:t>1. Set up</a:t>
            </a:r>
          </a:p>
          <a:p>
            <a:r>
              <a:rPr lang="en-US" dirty="0"/>
              <a:t>2. Run bootstrap across B partitions</a:t>
            </a:r>
          </a:p>
          <a:p>
            <a:r>
              <a:rPr lang="en-US" dirty="0"/>
              <a:t>3. Merge and Draw distribution</a:t>
            </a:r>
          </a:p>
          <a:p>
            <a:r>
              <a:rPr lang="en-US" dirty="0"/>
              <a:t>4. Specify process execution order</a:t>
            </a:r>
          </a:p>
          <a:p>
            <a:endParaRPr lang="en-US" dirty="0"/>
          </a:p>
        </p:txBody>
      </p:sp>
      <p:sp>
        <p:nvSpPr>
          <p:cNvPr id="4" name="Slide Number Placeholder 3">
            <a:extLst>
              <a:ext uri="{FF2B5EF4-FFF2-40B4-BE49-F238E27FC236}">
                <a16:creationId xmlns:a16="http://schemas.microsoft.com/office/drawing/2014/main" id="{F1397415-F204-822C-5977-A9E0B8A7E9A0}"/>
              </a:ext>
            </a:extLst>
          </p:cNvPr>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163549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6B49B-D60E-10BC-1A72-DE44BDBCDE04}"/>
              </a:ext>
            </a:extLst>
          </p:cNvPr>
          <p:cNvSpPr>
            <a:spLocks noGrp="1"/>
          </p:cNvSpPr>
          <p:nvPr>
            <p:ph type="title"/>
          </p:nvPr>
        </p:nvSpPr>
        <p:spPr/>
        <p:txBody>
          <a:bodyPr/>
          <a:lstStyle/>
          <a:p>
            <a:r>
              <a:rPr lang="en-US" dirty="0"/>
              <a:t>Plan </a:t>
            </a:r>
          </a:p>
        </p:txBody>
      </p:sp>
      <p:sp>
        <p:nvSpPr>
          <p:cNvPr id="3" name="Content Placeholder 2">
            <a:extLst>
              <a:ext uri="{FF2B5EF4-FFF2-40B4-BE49-F238E27FC236}">
                <a16:creationId xmlns:a16="http://schemas.microsoft.com/office/drawing/2014/main" id="{4126B0DC-9B74-0305-3411-DEF7C35D80AC}"/>
              </a:ext>
            </a:extLst>
          </p:cNvPr>
          <p:cNvSpPr>
            <a:spLocks noGrp="1"/>
          </p:cNvSpPr>
          <p:nvPr>
            <p:ph idx="1"/>
          </p:nvPr>
        </p:nvSpPr>
        <p:spPr/>
        <p:txBody>
          <a:bodyPr/>
          <a:lstStyle/>
          <a:p>
            <a:r>
              <a:rPr lang="en-US" dirty="0"/>
              <a:t>Run code to see end goal we will get to </a:t>
            </a:r>
          </a:p>
          <a:p>
            <a:r>
              <a:rPr lang="en-US" dirty="0"/>
              <a:t>Step back and explain everything in chunks and work back to our final goal </a:t>
            </a:r>
          </a:p>
        </p:txBody>
      </p:sp>
      <p:sp>
        <p:nvSpPr>
          <p:cNvPr id="4" name="Slide Number Placeholder 3">
            <a:extLst>
              <a:ext uri="{FF2B5EF4-FFF2-40B4-BE49-F238E27FC236}">
                <a16:creationId xmlns:a16="http://schemas.microsoft.com/office/drawing/2014/main" id="{E028785D-EA96-3AC7-0D61-9EECD45289D6}"/>
              </a:ext>
            </a:extLst>
          </p:cNvPr>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20767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DC10-07BF-9F57-ADA5-5800914EF643}"/>
              </a:ext>
            </a:extLst>
          </p:cNvPr>
          <p:cNvSpPr>
            <a:spLocks noGrp="1"/>
          </p:cNvSpPr>
          <p:nvPr>
            <p:ph type="title"/>
          </p:nvPr>
        </p:nvSpPr>
        <p:spPr>
          <a:xfrm>
            <a:off x="631375" y="201239"/>
            <a:ext cx="7484302" cy="483953"/>
          </a:xfrm>
        </p:spPr>
        <p:txBody>
          <a:bodyPr/>
          <a:lstStyle/>
          <a:p>
            <a:r>
              <a:rPr lang="en-US" dirty="0"/>
              <a:t>A recipe for connecting various coding languages to perform a job </a:t>
            </a:r>
          </a:p>
        </p:txBody>
      </p:sp>
      <p:sp>
        <p:nvSpPr>
          <p:cNvPr id="4" name="Slide Number Placeholder 3">
            <a:extLst>
              <a:ext uri="{FF2B5EF4-FFF2-40B4-BE49-F238E27FC236}">
                <a16:creationId xmlns:a16="http://schemas.microsoft.com/office/drawing/2014/main" id="{EC1C29A4-9D1A-4D77-426E-26A5C92A946F}"/>
              </a:ext>
            </a:extLst>
          </p:cNvPr>
          <p:cNvSpPr>
            <a:spLocks noGrp="1"/>
          </p:cNvSpPr>
          <p:nvPr>
            <p:ph type="sldNum" sz="quarter" idx="12"/>
          </p:nvPr>
        </p:nvSpPr>
        <p:spPr/>
        <p:txBody>
          <a:bodyPr/>
          <a:lstStyle/>
          <a:p>
            <a:fld id="{330EA680-D336-4FF7-8B7A-9848BB0A1C32}" type="slidenum">
              <a:rPr lang="en-US" smtClean="0"/>
              <a:t>49</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0F14490-223B-1A3C-0768-7EA63A06B2F5}"/>
                  </a:ext>
                </a:extLst>
              </p14:cNvPr>
              <p14:cNvContentPartPr/>
              <p14:nvPr/>
            </p14:nvContentPartPr>
            <p14:xfrm>
              <a:off x="2082039" y="1052062"/>
              <a:ext cx="4112280" cy="3084480"/>
            </p14:xfrm>
          </p:contentPart>
        </mc:Choice>
        <mc:Fallback xmlns="">
          <p:pic>
            <p:nvPicPr>
              <p:cNvPr id="5" name="Ink 4">
                <a:extLst>
                  <a:ext uri="{FF2B5EF4-FFF2-40B4-BE49-F238E27FC236}">
                    <a16:creationId xmlns:a16="http://schemas.microsoft.com/office/drawing/2014/main" id="{E0F14490-223B-1A3C-0768-7EA63A06B2F5}"/>
                  </a:ext>
                </a:extLst>
              </p:cNvPr>
              <p:cNvPicPr/>
              <p:nvPr/>
            </p:nvPicPr>
            <p:blipFill>
              <a:blip r:embed="rId3"/>
              <a:stretch>
                <a:fillRect/>
              </a:stretch>
            </p:blipFill>
            <p:spPr>
              <a:xfrm>
                <a:off x="2073399" y="1043062"/>
                <a:ext cx="4129920" cy="3102120"/>
              </a:xfrm>
              <a:prstGeom prst="rect">
                <a:avLst/>
              </a:prstGeom>
            </p:spPr>
          </p:pic>
        </mc:Fallback>
      </mc:AlternateContent>
      <p:sp>
        <p:nvSpPr>
          <p:cNvPr id="6" name="TextBox 5">
            <a:extLst>
              <a:ext uri="{FF2B5EF4-FFF2-40B4-BE49-F238E27FC236}">
                <a16:creationId xmlns:a16="http://schemas.microsoft.com/office/drawing/2014/main" id="{FF0ADD37-21F9-B0CA-7BBB-2980A5DB1249}"/>
              </a:ext>
            </a:extLst>
          </p:cNvPr>
          <p:cNvSpPr txBox="1"/>
          <p:nvPr/>
        </p:nvSpPr>
        <p:spPr>
          <a:xfrm>
            <a:off x="2470441" y="1243020"/>
            <a:ext cx="1903085" cy="307777"/>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nextflow</a:t>
            </a:r>
            <a:r>
              <a:rPr lang="en-US" dirty="0">
                <a:solidFill>
                  <a:schemeClr val="bg1"/>
                </a:solidFill>
                <a:latin typeface="Courier New" panose="02070309020205020404" pitchFamily="49" charset="0"/>
                <a:cs typeface="Courier New" panose="02070309020205020404" pitchFamily="49" charset="0"/>
              </a:rPr>
              <a:t> code</a:t>
            </a:r>
          </a:p>
        </p:txBody>
      </p:sp>
      <p:sp>
        <p:nvSpPr>
          <p:cNvPr id="7" name="TextBox 6">
            <a:extLst>
              <a:ext uri="{FF2B5EF4-FFF2-40B4-BE49-F238E27FC236}">
                <a16:creationId xmlns:a16="http://schemas.microsoft.com/office/drawing/2014/main" id="{50B00BC1-AE7A-0542-FFE4-CB2A9CEE5A9F}"/>
              </a:ext>
            </a:extLst>
          </p:cNvPr>
          <p:cNvSpPr txBox="1"/>
          <p:nvPr/>
        </p:nvSpPr>
        <p:spPr>
          <a:xfrm>
            <a:off x="2782372" y="1800582"/>
            <a:ext cx="1816229" cy="1169551"/>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Shell:</a:t>
            </a:r>
          </a:p>
          <a:p>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bash code</a:t>
            </a:r>
          </a:p>
          <a:p>
            <a:r>
              <a:rPr lang="en-US" dirty="0">
                <a:solidFill>
                  <a:schemeClr val="bg1"/>
                </a:solidFill>
                <a:latin typeface="Courier New" panose="02070309020205020404" pitchFamily="49" charset="0"/>
                <a:cs typeface="Courier New" panose="02070309020205020404" pitchFamily="49" charset="0"/>
              </a:rPr>
              <a:t>Rscript foo.R </a:t>
            </a:r>
          </a:p>
          <a:p>
            <a:r>
              <a:rPr lang="en-US" dirty="0">
                <a:solidFill>
                  <a:schemeClr val="bg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9CD28B66-D598-BBDA-3E3A-3074DC6CBFAD}"/>
              </a:ext>
            </a:extLst>
          </p:cNvPr>
          <p:cNvSpPr txBox="1"/>
          <p:nvPr/>
        </p:nvSpPr>
        <p:spPr>
          <a:xfrm>
            <a:off x="2470441" y="3219919"/>
            <a:ext cx="2440092" cy="307777"/>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 more </a:t>
            </a:r>
            <a:r>
              <a:rPr lang="en-US" dirty="0" err="1">
                <a:solidFill>
                  <a:schemeClr val="bg1"/>
                </a:solidFill>
                <a:latin typeface="Courier New" panose="02070309020205020404" pitchFamily="49" charset="0"/>
                <a:cs typeface="Courier New" panose="02070309020205020404" pitchFamily="49" charset="0"/>
              </a:rPr>
              <a:t>nextflow</a:t>
            </a:r>
            <a:r>
              <a:rPr lang="en-US" dirty="0">
                <a:solidFill>
                  <a:schemeClr val="bg1"/>
                </a:solidFill>
                <a:latin typeface="Courier New" panose="02070309020205020404" pitchFamily="49" charset="0"/>
                <a:cs typeface="Courier New" panose="02070309020205020404" pitchFamily="49" charset="0"/>
              </a:rPr>
              <a:t> code</a:t>
            </a:r>
          </a:p>
        </p:txBody>
      </p:sp>
      <p:sp>
        <p:nvSpPr>
          <p:cNvPr id="11" name="TextBox 10">
            <a:extLst>
              <a:ext uri="{FF2B5EF4-FFF2-40B4-BE49-F238E27FC236}">
                <a16:creationId xmlns:a16="http://schemas.microsoft.com/office/drawing/2014/main" id="{17A65102-B5A9-7C24-4FF3-BF4898D24AEB}"/>
              </a:ext>
            </a:extLst>
          </p:cNvPr>
          <p:cNvSpPr txBox="1"/>
          <p:nvPr/>
        </p:nvSpPr>
        <p:spPr>
          <a:xfrm>
            <a:off x="6851737" y="1872641"/>
            <a:ext cx="1688283" cy="307777"/>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Rscript foo.R </a:t>
            </a:r>
          </a:p>
        </p:txBody>
      </p:sp>
      <p:grpSp>
        <p:nvGrpSpPr>
          <p:cNvPr id="19" name="Group 18">
            <a:extLst>
              <a:ext uri="{FF2B5EF4-FFF2-40B4-BE49-F238E27FC236}">
                <a16:creationId xmlns:a16="http://schemas.microsoft.com/office/drawing/2014/main" id="{101E9D47-8700-F813-CD3C-F4257F69C6C6}"/>
              </a:ext>
            </a:extLst>
          </p:cNvPr>
          <p:cNvGrpSpPr/>
          <p:nvPr/>
        </p:nvGrpSpPr>
        <p:grpSpPr>
          <a:xfrm>
            <a:off x="6802062" y="1635076"/>
            <a:ext cx="201600" cy="212760"/>
            <a:chOff x="6802062" y="1635076"/>
            <a:chExt cx="201600" cy="212760"/>
          </a:xfrm>
        </p:grpSpPr>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C1745575-8195-6321-C86E-9A2ADC8413FE}"/>
                    </a:ext>
                  </a:extLst>
                </p14:cNvPr>
                <p14:cNvContentPartPr/>
                <p14:nvPr/>
              </p14:nvContentPartPr>
              <p14:xfrm>
                <a:off x="6848862" y="1748116"/>
                <a:ext cx="146160" cy="46080"/>
              </p14:xfrm>
            </p:contentPart>
          </mc:Choice>
          <mc:Fallback xmlns="">
            <p:pic>
              <p:nvPicPr>
                <p:cNvPr id="17" name="Ink 16">
                  <a:extLst>
                    <a:ext uri="{FF2B5EF4-FFF2-40B4-BE49-F238E27FC236}">
                      <a16:creationId xmlns:a16="http://schemas.microsoft.com/office/drawing/2014/main" id="{C1745575-8195-6321-C86E-9A2ADC8413FE}"/>
                    </a:ext>
                  </a:extLst>
                </p:cNvPr>
                <p:cNvPicPr/>
                <p:nvPr/>
              </p:nvPicPr>
              <p:blipFill>
                <a:blip r:embed="rId5"/>
                <a:stretch>
                  <a:fillRect/>
                </a:stretch>
              </p:blipFill>
              <p:spPr>
                <a:xfrm>
                  <a:off x="6840222" y="1739116"/>
                  <a:ext cx="1638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B4E6C248-3065-D8AA-661A-0B2275FC3F6C}"/>
                    </a:ext>
                  </a:extLst>
                </p14:cNvPr>
                <p14:cNvContentPartPr/>
                <p14:nvPr/>
              </p14:nvContentPartPr>
              <p14:xfrm>
                <a:off x="6802062" y="1635076"/>
                <a:ext cx="201600" cy="212760"/>
              </p14:xfrm>
            </p:contentPart>
          </mc:Choice>
          <mc:Fallback xmlns="">
            <p:pic>
              <p:nvPicPr>
                <p:cNvPr id="18" name="Ink 17">
                  <a:extLst>
                    <a:ext uri="{FF2B5EF4-FFF2-40B4-BE49-F238E27FC236}">
                      <a16:creationId xmlns:a16="http://schemas.microsoft.com/office/drawing/2014/main" id="{B4E6C248-3065-D8AA-661A-0B2275FC3F6C}"/>
                    </a:ext>
                  </a:extLst>
                </p:cNvPr>
                <p:cNvPicPr/>
                <p:nvPr/>
              </p:nvPicPr>
              <p:blipFill>
                <a:blip r:embed="rId7"/>
                <a:stretch>
                  <a:fillRect/>
                </a:stretch>
              </p:blipFill>
              <p:spPr>
                <a:xfrm>
                  <a:off x="6793062" y="1626436"/>
                  <a:ext cx="219240" cy="230400"/>
                </a:xfrm>
                <a:prstGeom prst="rect">
                  <a:avLst/>
                </a:prstGeom>
              </p:spPr>
            </p:pic>
          </mc:Fallback>
        </mc:AlternateContent>
      </p:grpSp>
      <p:sp>
        <p:nvSpPr>
          <p:cNvPr id="20" name="TextBox 19">
            <a:extLst>
              <a:ext uri="{FF2B5EF4-FFF2-40B4-BE49-F238E27FC236}">
                <a16:creationId xmlns:a16="http://schemas.microsoft.com/office/drawing/2014/main" id="{F1BA106A-835C-E1FE-35D0-4B7065A083E1}"/>
              </a:ext>
            </a:extLst>
          </p:cNvPr>
          <p:cNvSpPr txBox="1"/>
          <p:nvPr/>
        </p:nvSpPr>
        <p:spPr>
          <a:xfrm>
            <a:off x="6848862" y="2111943"/>
            <a:ext cx="1580882" cy="523220"/>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python foo.py</a:t>
            </a:r>
          </a:p>
          <a:p>
            <a:endParaRPr lang="en-US" dirty="0"/>
          </a:p>
        </p:txBody>
      </p:sp>
      <p:sp>
        <p:nvSpPr>
          <p:cNvPr id="21" name="TextBox 20">
            <a:extLst>
              <a:ext uri="{FF2B5EF4-FFF2-40B4-BE49-F238E27FC236}">
                <a16:creationId xmlns:a16="http://schemas.microsoft.com/office/drawing/2014/main" id="{86C743B9-838A-C96C-D5B3-93605931F25E}"/>
              </a:ext>
            </a:extLst>
          </p:cNvPr>
          <p:cNvSpPr txBox="1"/>
          <p:nvPr/>
        </p:nvSpPr>
        <p:spPr>
          <a:xfrm>
            <a:off x="6848862" y="2357322"/>
            <a:ext cx="1473480" cy="523220"/>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julia foo.jl</a:t>
            </a:r>
          </a:p>
          <a:p>
            <a:endParaRPr lang="en-US" dirty="0"/>
          </a:p>
        </p:txBody>
      </p:sp>
      <p:sp>
        <p:nvSpPr>
          <p:cNvPr id="22" name="TextBox 21">
            <a:extLst>
              <a:ext uri="{FF2B5EF4-FFF2-40B4-BE49-F238E27FC236}">
                <a16:creationId xmlns:a16="http://schemas.microsoft.com/office/drawing/2014/main" id="{19B7766F-EFB7-87CB-A713-14EF1FD385D1}"/>
              </a:ext>
            </a:extLst>
          </p:cNvPr>
          <p:cNvSpPr txBox="1"/>
          <p:nvPr/>
        </p:nvSpPr>
        <p:spPr>
          <a:xfrm>
            <a:off x="6848862" y="2588609"/>
            <a:ext cx="1473480" cy="523220"/>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bash foo.sh </a:t>
            </a:r>
          </a:p>
          <a:p>
            <a:endParaRPr lang="en-US" dirty="0"/>
          </a:p>
        </p:txBody>
      </p:sp>
    </p:spTree>
    <p:extLst>
      <p:ext uri="{BB962C8B-B14F-4D97-AF65-F5344CB8AC3E}">
        <p14:creationId xmlns:p14="http://schemas.microsoft.com/office/powerpoint/2010/main" val="23218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CBB2-A107-87C5-C869-10B3DC9074A6}"/>
              </a:ext>
            </a:extLst>
          </p:cNvPr>
          <p:cNvSpPr>
            <a:spLocks noGrp="1"/>
          </p:cNvSpPr>
          <p:nvPr>
            <p:ph type="title"/>
          </p:nvPr>
        </p:nvSpPr>
        <p:spPr/>
        <p:txBody>
          <a:bodyPr/>
          <a:lstStyle/>
          <a:p>
            <a:r>
              <a:rPr lang="en-US" dirty="0"/>
              <a:t>Overview for today</a:t>
            </a:r>
          </a:p>
        </p:txBody>
      </p:sp>
      <p:sp>
        <p:nvSpPr>
          <p:cNvPr id="3" name="Text Placeholder 2">
            <a:extLst>
              <a:ext uri="{FF2B5EF4-FFF2-40B4-BE49-F238E27FC236}">
                <a16:creationId xmlns:a16="http://schemas.microsoft.com/office/drawing/2014/main" id="{4BBE3C19-D78F-65EA-06EF-4A014DD302BE}"/>
              </a:ext>
            </a:extLst>
          </p:cNvPr>
          <p:cNvSpPr>
            <a:spLocks noGrp="1"/>
          </p:cNvSpPr>
          <p:nvPr>
            <p:ph type="body" idx="1"/>
          </p:nvPr>
        </p:nvSpPr>
        <p:spPr>
          <a:xfrm>
            <a:off x="1165498" y="1086799"/>
            <a:ext cx="7597502" cy="3725700"/>
          </a:xfrm>
        </p:spPr>
        <p:txBody>
          <a:bodyPr/>
          <a:lstStyle/>
          <a:p>
            <a:r>
              <a:rPr lang="en-US" sz="2400" dirty="0"/>
              <a:t>Introductions</a:t>
            </a:r>
          </a:p>
          <a:p>
            <a:r>
              <a:rPr lang="en-US" sz="2400" dirty="0"/>
              <a:t>Workflow Management Systems</a:t>
            </a:r>
          </a:p>
          <a:p>
            <a:r>
              <a:rPr lang="en-US" sz="2400" dirty="0"/>
              <a:t>Nextflow &amp; nf-core</a:t>
            </a:r>
          </a:p>
          <a:p>
            <a:r>
              <a:rPr lang="en-US" sz="2400" dirty="0"/>
              <a:t>Nextflow config for Beartooth</a:t>
            </a:r>
          </a:p>
          <a:p>
            <a:r>
              <a:rPr lang="en-US" sz="2400" dirty="0"/>
              <a:t>Distributing bootstrapping operations on Beartooth using Nextflow</a:t>
            </a:r>
          </a:p>
          <a:p>
            <a:r>
              <a:rPr lang="en-US" sz="2400" dirty="0"/>
              <a:t>Wrap up</a:t>
            </a:r>
          </a:p>
        </p:txBody>
      </p:sp>
      <p:sp>
        <p:nvSpPr>
          <p:cNvPr id="4" name="Slide Number Placeholder 3">
            <a:extLst>
              <a:ext uri="{FF2B5EF4-FFF2-40B4-BE49-F238E27FC236}">
                <a16:creationId xmlns:a16="http://schemas.microsoft.com/office/drawing/2014/main" id="{3E9C7215-F704-36F5-5978-B39DDC0819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84050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004D3-B6AE-24BA-0B22-6977E1A35C2D}"/>
              </a:ext>
            </a:extLst>
          </p:cNvPr>
          <p:cNvSpPr>
            <a:spLocks noGrp="1"/>
          </p:cNvSpPr>
          <p:nvPr>
            <p:ph type="title"/>
          </p:nvPr>
        </p:nvSpPr>
        <p:spPr/>
        <p:txBody>
          <a:bodyPr/>
          <a:lstStyle/>
          <a:p>
            <a:r>
              <a:rPr lang="en-US" dirty="0"/>
              <a:t>Files</a:t>
            </a:r>
          </a:p>
        </p:txBody>
      </p:sp>
      <p:sp>
        <p:nvSpPr>
          <p:cNvPr id="3" name="Content Placeholder 2">
            <a:extLst>
              <a:ext uri="{FF2B5EF4-FFF2-40B4-BE49-F238E27FC236}">
                <a16:creationId xmlns:a16="http://schemas.microsoft.com/office/drawing/2014/main" id="{B7CA7626-A0D7-5CCE-681E-806AD22FBADE}"/>
              </a:ext>
            </a:extLst>
          </p:cNvPr>
          <p:cNvSpPr>
            <a:spLocks noGrp="1"/>
          </p:cNvSpPr>
          <p:nvPr>
            <p:ph idx="1"/>
          </p:nvPr>
        </p:nvSpPr>
        <p:spPr/>
        <p:txBody>
          <a:bodyPr/>
          <a:lstStyle/>
          <a:p>
            <a:r>
              <a:rPr lang="en-US" dirty="0"/>
              <a:t>parallelizing_bootstrap.nf </a:t>
            </a:r>
          </a:p>
          <a:p>
            <a:r>
              <a:rPr lang="en-US" dirty="0"/>
              <a:t>boot.r</a:t>
            </a:r>
          </a:p>
          <a:p>
            <a:r>
              <a:rPr lang="en-US" dirty="0"/>
              <a:t>bootCI_plot.r</a:t>
            </a:r>
          </a:p>
          <a:p>
            <a:r>
              <a:rPr lang="en-US" dirty="0"/>
              <a:t>Kukupa.csv</a:t>
            </a:r>
          </a:p>
          <a:p>
            <a:endParaRPr lang="en-US" dirty="0"/>
          </a:p>
        </p:txBody>
      </p:sp>
      <p:sp>
        <p:nvSpPr>
          <p:cNvPr id="4" name="Slide Number Placeholder 3">
            <a:extLst>
              <a:ext uri="{FF2B5EF4-FFF2-40B4-BE49-F238E27FC236}">
                <a16:creationId xmlns:a16="http://schemas.microsoft.com/office/drawing/2014/main" id="{802313B9-9A1D-56BC-A8FF-F9CAD0637195}"/>
              </a:ext>
            </a:extLst>
          </p:cNvPr>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81495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5AEE-04C5-CD6C-6028-F15A09E8EC62}"/>
              </a:ext>
            </a:extLst>
          </p:cNvPr>
          <p:cNvSpPr>
            <a:spLocks noGrp="1"/>
          </p:cNvSpPr>
          <p:nvPr>
            <p:ph type="title"/>
          </p:nvPr>
        </p:nvSpPr>
        <p:spPr/>
        <p:txBody>
          <a:bodyPr/>
          <a:lstStyle/>
          <a:p>
            <a:r>
              <a:rPr lang="en-US" dirty="0"/>
              <a:t>How does everything fit together</a:t>
            </a:r>
          </a:p>
        </p:txBody>
      </p:sp>
      <p:sp>
        <p:nvSpPr>
          <p:cNvPr id="3" name="Content Placeholder 2">
            <a:extLst>
              <a:ext uri="{FF2B5EF4-FFF2-40B4-BE49-F238E27FC236}">
                <a16:creationId xmlns:a16="http://schemas.microsoft.com/office/drawing/2014/main" id="{D1CA7909-6946-EB55-C942-6D8E3E5D3D6E}"/>
              </a:ext>
            </a:extLst>
          </p:cNvPr>
          <p:cNvSpPr>
            <a:spLocks noGrp="1"/>
          </p:cNvSpPr>
          <p:nvPr>
            <p:ph idx="1"/>
          </p:nvPr>
        </p:nvSpPr>
        <p:spPr/>
        <p:txBody>
          <a:bodyPr/>
          <a:lstStyle/>
          <a:p>
            <a:r>
              <a:rPr lang="en-US" dirty="0"/>
              <a:t>How do get variables, scripts, files, data, etc., get passed between:</a:t>
            </a:r>
          </a:p>
          <a:p>
            <a:pPr lvl="1"/>
            <a:r>
              <a:rPr lang="en-US" dirty="0"/>
              <a:t>the command line </a:t>
            </a:r>
          </a:p>
          <a:p>
            <a:pPr lvl="1"/>
            <a:r>
              <a:rPr lang="en-US" dirty="0"/>
              <a:t>Nextflow </a:t>
            </a:r>
          </a:p>
          <a:p>
            <a:pPr lvl="1"/>
            <a:r>
              <a:rPr lang="en-US" dirty="0"/>
              <a:t>R</a:t>
            </a:r>
          </a:p>
          <a:p>
            <a:pPr lvl="1"/>
            <a:endParaRPr lang="en-US" dirty="0"/>
          </a:p>
        </p:txBody>
      </p:sp>
      <p:sp>
        <p:nvSpPr>
          <p:cNvPr id="4" name="Slide Number Placeholder 3">
            <a:extLst>
              <a:ext uri="{FF2B5EF4-FFF2-40B4-BE49-F238E27FC236}">
                <a16:creationId xmlns:a16="http://schemas.microsoft.com/office/drawing/2014/main" id="{1D95305F-31A7-A8C9-4EEE-EE90A90379DC}"/>
              </a:ext>
            </a:extLst>
          </p:cNvPr>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345095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E646-3367-DB01-D1AA-8F9AC942B25C}"/>
              </a:ext>
            </a:extLst>
          </p:cNvPr>
          <p:cNvSpPr>
            <a:spLocks noGrp="1"/>
          </p:cNvSpPr>
          <p:nvPr>
            <p:ph type="title"/>
          </p:nvPr>
        </p:nvSpPr>
        <p:spPr/>
        <p:txBody>
          <a:bodyPr/>
          <a:lstStyle/>
          <a:p>
            <a:r>
              <a:rPr lang="en-US" dirty="0"/>
              <a:t>How Do We Capture Command Line Arguments </a:t>
            </a:r>
          </a:p>
        </p:txBody>
      </p:sp>
      <p:sp>
        <p:nvSpPr>
          <p:cNvPr id="3" name="Content Placeholder 2">
            <a:extLst>
              <a:ext uri="{FF2B5EF4-FFF2-40B4-BE49-F238E27FC236}">
                <a16:creationId xmlns:a16="http://schemas.microsoft.com/office/drawing/2014/main" id="{286905E9-4A93-6C2E-5990-7DC90D51F8B2}"/>
              </a:ext>
            </a:extLst>
          </p:cNvPr>
          <p:cNvSpPr>
            <a:spLocks noGrp="1"/>
          </p:cNvSpPr>
          <p:nvPr>
            <p:ph idx="1"/>
          </p:nvPr>
        </p:nvSpPr>
        <p:spPr>
          <a:xfrm>
            <a:off x="1165475" y="894649"/>
            <a:ext cx="6858000" cy="3725700"/>
          </a:xfrm>
        </p:spPr>
        <p:txBody>
          <a:bodyPr/>
          <a:lstStyle/>
          <a:p>
            <a:pPr>
              <a:spcBef>
                <a:spcPts val="300"/>
              </a:spcBef>
            </a:pPr>
            <a:r>
              <a:rPr lang="en-US" sz="1500" dirty="0"/>
              <a:t>Command line -&gt; </a:t>
            </a:r>
            <a:r>
              <a:rPr lang="en-US" sz="1500" dirty="0" err="1"/>
              <a:t>nextflow</a:t>
            </a:r>
            <a:endParaRPr lang="en-US" sz="1500" dirty="0"/>
          </a:p>
          <a:p>
            <a:pPr marL="76200" indent="0">
              <a:spcBef>
                <a:spcPts val="300"/>
              </a:spcBef>
              <a:buNone/>
            </a:pPr>
            <a:r>
              <a:rPr lang="en-US" sz="1200" b="1" dirty="0">
                <a:latin typeface="Courier New" panose="02070309020205020404" pitchFamily="49" charset="0"/>
                <a:cs typeface="Courier New" panose="02070309020205020404" pitchFamily="49" charset="0"/>
              </a:rPr>
              <a:t>&gt;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nextflow</a:t>
            </a:r>
            <a:r>
              <a:rPr lang="en-US" sz="1200" dirty="0">
                <a:latin typeface="Courier New" panose="02070309020205020404" pitchFamily="49" charset="0"/>
                <a:cs typeface="Courier New" panose="02070309020205020404" pitchFamily="49" charset="0"/>
              </a:rPr>
              <a:t> run test.nf --inputs 3,4</a:t>
            </a:r>
          </a:p>
          <a:p>
            <a:pPr marL="76200" indent="0">
              <a:spcBef>
                <a:spcPts val="300"/>
              </a:spcBef>
              <a:buNone/>
            </a:pPr>
            <a:r>
              <a:rPr lang="en-US" sz="1100" dirty="0"/>
              <a:t>```{</a:t>
            </a:r>
            <a:r>
              <a:rPr lang="en-US" sz="1100" dirty="0" err="1"/>
              <a:t>nextflow</a:t>
            </a:r>
            <a:r>
              <a:rPr lang="en-US" sz="1100" dirty="0"/>
              <a:t>}</a:t>
            </a:r>
          </a:p>
          <a:p>
            <a:pPr marL="76200" indent="0">
              <a:spcBef>
                <a:spcPts val="300"/>
              </a:spcBef>
              <a:buNone/>
            </a:pPr>
            <a:r>
              <a:rPr lang="en-US" sz="1100" dirty="0"/>
              <a:t>values_list = params.inputs.tokenize(',')</a:t>
            </a:r>
          </a:p>
          <a:p>
            <a:pPr marL="76200" indent="0">
              <a:spcBef>
                <a:spcPts val="300"/>
              </a:spcBef>
              <a:buNone/>
            </a:pPr>
            <a:r>
              <a:rPr lang="en-US" sz="1100" dirty="0"/>
              <a:t>```</a:t>
            </a:r>
          </a:p>
          <a:p>
            <a:pPr>
              <a:spcBef>
                <a:spcPts val="300"/>
              </a:spcBef>
            </a:pPr>
            <a:r>
              <a:rPr lang="en-US" sz="1500" dirty="0"/>
              <a:t>Command line -&gt; R</a:t>
            </a:r>
          </a:p>
          <a:p>
            <a:pPr marL="76200" indent="0">
              <a:spcBef>
                <a:spcPts val="300"/>
              </a:spcBef>
              <a:buNone/>
            </a:pPr>
            <a:r>
              <a:rPr lang="en-US" sz="1100" b="1" dirty="0"/>
              <a:t>&gt;</a:t>
            </a:r>
            <a:r>
              <a:rPr lang="en-US" sz="1100" dirty="0"/>
              <a:t> Rscript !{rpath} !{merged_matrix} </a:t>
            </a:r>
          </a:p>
          <a:p>
            <a:pPr marL="76200" indent="0">
              <a:spcBef>
                <a:spcPts val="300"/>
              </a:spcBef>
              <a:buNone/>
            </a:pPr>
            <a:r>
              <a:rPr lang="en-US" sz="1100" dirty="0"/>
              <a:t>```{r}</a:t>
            </a:r>
          </a:p>
          <a:p>
            <a:pPr marL="76200" indent="0">
              <a:spcBef>
                <a:spcPts val="300"/>
              </a:spcBef>
              <a:buNone/>
            </a:pPr>
            <a:r>
              <a:rPr lang="en-US" sz="1100" dirty="0"/>
              <a:t>args = commandArgs(trailingOnly = TRUE)</a:t>
            </a:r>
          </a:p>
          <a:p>
            <a:pPr marL="76200" indent="0">
              <a:spcBef>
                <a:spcPts val="300"/>
              </a:spcBef>
              <a:buNone/>
            </a:pPr>
            <a:r>
              <a:rPr lang="en-US" sz="1100" dirty="0"/>
              <a:t>output &lt;- readLines(as.character(args[1]))</a:t>
            </a:r>
          </a:p>
          <a:p>
            <a:pPr marL="76200" indent="0">
              <a:spcBef>
                <a:spcPts val="300"/>
              </a:spcBef>
              <a:buNone/>
            </a:pPr>
            <a:r>
              <a:rPr lang="en-US" sz="1100" dirty="0"/>
              <a:t>```</a:t>
            </a:r>
          </a:p>
        </p:txBody>
      </p:sp>
      <p:sp>
        <p:nvSpPr>
          <p:cNvPr id="4" name="Slide Number Placeholder 3">
            <a:extLst>
              <a:ext uri="{FF2B5EF4-FFF2-40B4-BE49-F238E27FC236}">
                <a16:creationId xmlns:a16="http://schemas.microsoft.com/office/drawing/2014/main" id="{FCB8DA73-D542-EA4A-0A8B-15BE39CD864D}"/>
              </a:ext>
            </a:extLst>
          </p:cNvPr>
          <p:cNvSpPr>
            <a:spLocks noGrp="1"/>
          </p:cNvSpPr>
          <p:nvPr>
            <p:ph type="sldNum" sz="quarter" idx="12"/>
          </p:nvPr>
        </p:nvSpPr>
        <p:spPr/>
        <p:txBody>
          <a:bodyPr/>
          <a:lstStyle/>
          <a:p>
            <a:fld id="{330EA680-D336-4FF7-8B7A-9848BB0A1C32}" type="slidenum">
              <a:rPr lang="en-US" smtClean="0"/>
              <a:t>52</a:t>
            </a:fld>
            <a:endParaRPr lang="en-US"/>
          </a:p>
        </p:txBody>
      </p:sp>
      <p:sp>
        <p:nvSpPr>
          <p:cNvPr id="5" name="TextBox 4">
            <a:extLst>
              <a:ext uri="{FF2B5EF4-FFF2-40B4-BE49-F238E27FC236}">
                <a16:creationId xmlns:a16="http://schemas.microsoft.com/office/drawing/2014/main" id="{B92FE68F-C4ED-CEE7-2B4B-9DEB766A22A9}"/>
              </a:ext>
            </a:extLst>
          </p:cNvPr>
          <p:cNvSpPr txBox="1"/>
          <p:nvPr/>
        </p:nvSpPr>
        <p:spPr>
          <a:xfrm>
            <a:off x="5041726" y="1070975"/>
            <a:ext cx="2925801" cy="1323439"/>
          </a:xfrm>
          <a:prstGeom prst="rect">
            <a:avLst/>
          </a:prstGeom>
          <a:noFill/>
        </p:spPr>
        <p:txBody>
          <a:bodyPr wrap="none" rtlCol="0">
            <a:spAutoFit/>
          </a:bodyPr>
          <a:lstStyle/>
          <a:p>
            <a:r>
              <a:rPr lang="en-US" sz="800" dirty="0">
                <a:solidFill>
                  <a:schemeClr val="bg1"/>
                </a:solidFill>
                <a:latin typeface="Courier New" panose="02070309020205020404" pitchFamily="49" charset="0"/>
                <a:cs typeface="Courier New" panose="02070309020205020404" pitchFamily="49" charset="0"/>
              </a:rPr>
              <a:t>#nfCapture.nf </a:t>
            </a:r>
          </a:p>
          <a:p>
            <a:r>
              <a:rPr lang="en-US" sz="800" dirty="0">
                <a:solidFill>
                  <a:schemeClr val="bg1"/>
                </a:solidFill>
                <a:latin typeface="Courier New" panose="02070309020205020404" pitchFamily="49" charset="0"/>
                <a:cs typeface="Courier New" panose="02070309020205020404" pitchFamily="49" charset="0"/>
              </a:rPr>
              <a:t>```{</a:t>
            </a:r>
            <a:r>
              <a:rPr lang="en-US" sz="800" dirty="0" err="1">
                <a:solidFill>
                  <a:schemeClr val="bg1"/>
                </a:solidFill>
                <a:latin typeface="Courier New" panose="02070309020205020404" pitchFamily="49" charset="0"/>
                <a:cs typeface="Courier New" panose="02070309020205020404" pitchFamily="49" charset="0"/>
              </a:rPr>
              <a:t>nextflow</a:t>
            </a:r>
            <a:r>
              <a:rPr lang="en-US" sz="800" dirty="0">
                <a:solidFill>
                  <a:schemeClr val="bg1"/>
                </a:solidFill>
                <a:latin typeface="Courier New" panose="02070309020205020404" pitchFamily="49" charset="0"/>
                <a:cs typeface="Courier New" panose="02070309020205020404" pitchFamily="49" charset="0"/>
              </a:rPr>
              <a:t>}</a:t>
            </a:r>
          </a:p>
          <a:p>
            <a:r>
              <a:rPr lang="en-US" sz="800" dirty="0" err="1">
                <a:solidFill>
                  <a:schemeClr val="bg1"/>
                </a:solidFill>
                <a:latin typeface="Courier New" panose="02070309020205020404" pitchFamily="49" charset="0"/>
                <a:cs typeface="Courier New" panose="02070309020205020404" pitchFamily="49" charset="0"/>
              </a:rPr>
              <a:t>nextflow.enable.dsl</a:t>
            </a:r>
            <a:r>
              <a:rPr lang="en-US" sz="800" dirty="0">
                <a:solidFill>
                  <a:schemeClr val="bg1"/>
                </a:solidFill>
                <a:latin typeface="Courier New" panose="02070309020205020404" pitchFamily="49" charset="0"/>
                <a:cs typeface="Courier New" panose="02070309020205020404" pitchFamily="49" charset="0"/>
              </a:rPr>
              <a:t>=2</a:t>
            </a:r>
          </a:p>
          <a:p>
            <a:endParaRPr lang="en-US" sz="800" dirty="0">
              <a:solidFill>
                <a:schemeClr val="bg1"/>
              </a:solidFill>
              <a:latin typeface="Courier New" panose="02070309020205020404" pitchFamily="49" charset="0"/>
              <a:cs typeface="Courier New" panose="02070309020205020404" pitchFamily="49" charset="0"/>
            </a:endParaRPr>
          </a:p>
          <a:p>
            <a:r>
              <a:rPr lang="en-US" sz="800" dirty="0">
                <a:solidFill>
                  <a:schemeClr val="bg1"/>
                </a:solidFill>
                <a:latin typeface="Courier New" panose="02070309020205020404" pitchFamily="49" charset="0"/>
                <a:cs typeface="Courier New" panose="02070309020205020404" pitchFamily="49" charset="0"/>
              </a:rPr>
              <a:t>values = params.foo</a:t>
            </a:r>
          </a:p>
          <a:p>
            <a:r>
              <a:rPr lang="en-US" sz="800" dirty="0">
                <a:solidFill>
                  <a:schemeClr val="bg1"/>
                </a:solidFill>
                <a:latin typeface="Courier New" panose="02070309020205020404" pitchFamily="49" charset="0"/>
                <a:cs typeface="Courier New" panose="02070309020205020404" pitchFamily="49" charset="0"/>
              </a:rPr>
              <a:t>println(values)</a:t>
            </a:r>
          </a:p>
          <a:p>
            <a:r>
              <a:rPr lang="en-US" sz="800" dirty="0">
                <a:solidFill>
                  <a:schemeClr val="bg1"/>
                </a:solidFill>
                <a:latin typeface="Courier New" panose="02070309020205020404" pitchFamily="49" charset="0"/>
                <a:cs typeface="Courier New" panose="02070309020205020404" pitchFamily="49" charset="0"/>
              </a:rPr>
              <a:t>```</a:t>
            </a:r>
          </a:p>
          <a:p>
            <a:endParaRPr lang="en-US" sz="800" dirty="0">
              <a:solidFill>
                <a:schemeClr val="bg1"/>
              </a:solidFill>
              <a:latin typeface="Courier New" panose="02070309020205020404" pitchFamily="49" charset="0"/>
              <a:cs typeface="Courier New" panose="02070309020205020404" pitchFamily="49" charset="0"/>
            </a:endParaRPr>
          </a:p>
          <a:p>
            <a:r>
              <a:rPr lang="en-US" sz="800" dirty="0">
                <a:solidFill>
                  <a:schemeClr val="bg1"/>
                </a:solidFill>
                <a:latin typeface="Courier New" panose="02070309020205020404" pitchFamily="49" charset="0"/>
                <a:cs typeface="Courier New" panose="02070309020205020404" pitchFamily="49" charset="0"/>
              </a:rPr>
              <a:t>&gt; </a:t>
            </a:r>
            <a:r>
              <a:rPr lang="en-US" sz="800" dirty="0" err="1">
                <a:solidFill>
                  <a:schemeClr val="bg1"/>
                </a:solidFill>
                <a:latin typeface="Courier New" panose="02070309020205020404" pitchFamily="49" charset="0"/>
                <a:cs typeface="Courier New" panose="02070309020205020404" pitchFamily="49" charset="0"/>
              </a:rPr>
              <a:t>nextflow</a:t>
            </a:r>
            <a:r>
              <a:rPr lang="en-US" sz="800" dirty="0">
                <a:solidFill>
                  <a:schemeClr val="bg1"/>
                </a:solidFill>
                <a:latin typeface="Courier New" panose="02070309020205020404" pitchFamily="49" charset="0"/>
                <a:cs typeface="Courier New" panose="02070309020205020404" pitchFamily="49" charset="0"/>
              </a:rPr>
              <a:t> run nfCapture.nf --foo hello world</a:t>
            </a:r>
          </a:p>
          <a:p>
            <a:endParaRPr lang="en-US" sz="800" dirty="0">
              <a:solidFill>
                <a:schemeClr val="bg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2E9FD3-987C-C3DC-AFA9-94FFAFC19D3B}"/>
              </a:ext>
            </a:extLst>
          </p:cNvPr>
          <p:cNvSpPr txBox="1"/>
          <p:nvPr/>
        </p:nvSpPr>
        <p:spPr>
          <a:xfrm>
            <a:off x="5041726" y="2220127"/>
            <a:ext cx="2499402" cy="461665"/>
          </a:xfrm>
          <a:prstGeom prst="rect">
            <a:avLst/>
          </a:prstGeom>
          <a:noFill/>
        </p:spPr>
        <p:txBody>
          <a:bodyPr wrap="none" rtlCol="0">
            <a:spAutoFit/>
          </a:bodyPr>
          <a:lstStyle/>
          <a:p>
            <a:r>
              <a:rPr lang="en-US" sz="800" dirty="0">
                <a:solidFill>
                  <a:schemeClr val="bg1"/>
                </a:solidFill>
                <a:latin typeface="Courier New" panose="02070309020205020404" pitchFamily="49" charset="0"/>
                <a:cs typeface="Courier New" panose="02070309020205020404" pitchFamily="49" charset="0"/>
              </a:rPr>
              <a:t>N E X T F L O W  ~  version 22.10.4</a:t>
            </a:r>
          </a:p>
          <a:p>
            <a:r>
              <a:rPr lang="en-US" sz="800" dirty="0">
                <a:solidFill>
                  <a:schemeClr val="bg1"/>
                </a:solidFill>
                <a:latin typeface="Courier New" panose="02070309020205020404" pitchFamily="49" charset="0"/>
                <a:cs typeface="Courier New" panose="02070309020205020404" pitchFamily="49" charset="0"/>
              </a:rPr>
              <a:t>Launching `nfCapture.nf` [Random_name]</a:t>
            </a:r>
          </a:p>
          <a:p>
            <a:r>
              <a:rPr lang="en-US" sz="800" dirty="0">
                <a:solidFill>
                  <a:schemeClr val="bg1"/>
                </a:solidFill>
                <a:latin typeface="Courier New" panose="02070309020205020404" pitchFamily="49" charset="0"/>
                <a:cs typeface="Courier New" panose="02070309020205020404" pitchFamily="49" charset="0"/>
              </a:rPr>
              <a:t>hello</a:t>
            </a:r>
          </a:p>
        </p:txBody>
      </p:sp>
      <p:sp>
        <p:nvSpPr>
          <p:cNvPr id="22" name="Rectangle 21">
            <a:extLst>
              <a:ext uri="{FF2B5EF4-FFF2-40B4-BE49-F238E27FC236}">
                <a16:creationId xmlns:a16="http://schemas.microsoft.com/office/drawing/2014/main" id="{16594DA4-CFDA-4278-9088-EE5512D3FECD}"/>
              </a:ext>
            </a:extLst>
          </p:cNvPr>
          <p:cNvSpPr/>
          <p:nvPr/>
        </p:nvSpPr>
        <p:spPr>
          <a:xfrm>
            <a:off x="5051454" y="1005376"/>
            <a:ext cx="2906344" cy="1641395"/>
          </a:xfrm>
          <a:prstGeom prst="rect">
            <a:avLst/>
          </a:prstGeom>
          <a:solidFill>
            <a:srgbClr val="39C0BA">
              <a:alpha val="5000"/>
            </a:srgbClr>
          </a:solidFill>
          <a:ln w="18000">
            <a:solidFill>
              <a:srgbClr val="39C0BA"/>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39C0BA"/>
              </a:solidFill>
            </a:endParaRPr>
          </a:p>
        </p:txBody>
      </p:sp>
      <p:sp>
        <p:nvSpPr>
          <p:cNvPr id="9" name="TextBox 8">
            <a:extLst>
              <a:ext uri="{FF2B5EF4-FFF2-40B4-BE49-F238E27FC236}">
                <a16:creationId xmlns:a16="http://schemas.microsoft.com/office/drawing/2014/main" id="{66C46407-5662-055C-075D-BF97F6447F9E}"/>
              </a:ext>
            </a:extLst>
          </p:cNvPr>
          <p:cNvSpPr txBox="1"/>
          <p:nvPr/>
        </p:nvSpPr>
        <p:spPr>
          <a:xfrm>
            <a:off x="5034322" y="2992253"/>
            <a:ext cx="2923476" cy="1677382"/>
          </a:xfrm>
          <a:prstGeom prst="rect">
            <a:avLst/>
          </a:prstGeom>
          <a:noFill/>
          <a:ln w="19050">
            <a:solidFill>
              <a:srgbClr val="39C0BA"/>
            </a:solidFill>
          </a:ln>
        </p:spPr>
        <p:txBody>
          <a:bodyPr wrap="square" rtlCol="0">
            <a:spAutoFit/>
          </a:bodyPr>
          <a:lstStyle/>
          <a:p>
            <a:pPr marL="76200" indent="0">
              <a:spcBef>
                <a:spcPts val="300"/>
              </a:spcBef>
              <a:buNone/>
            </a:pPr>
            <a:r>
              <a:rPr lang="en-US" sz="800" dirty="0">
                <a:solidFill>
                  <a:schemeClr val="bg1"/>
                </a:solidFill>
                <a:latin typeface="Courier New" panose="02070309020205020404" pitchFamily="49" charset="0"/>
                <a:cs typeface="Courier New" panose="02070309020205020404" pitchFamily="49" charset="0"/>
              </a:rPr>
              <a:t># foo.r</a:t>
            </a:r>
          </a:p>
          <a:p>
            <a:pPr marL="76200" indent="0">
              <a:spcBef>
                <a:spcPts val="300"/>
              </a:spcBef>
              <a:buNone/>
            </a:pPr>
            <a:r>
              <a:rPr lang="en-US" sz="800" dirty="0">
                <a:solidFill>
                  <a:schemeClr val="bg1"/>
                </a:solidFill>
                <a:latin typeface="Courier New" panose="02070309020205020404" pitchFamily="49" charset="0"/>
                <a:cs typeface="Courier New" panose="02070309020205020404" pitchFamily="49" charset="0"/>
              </a:rPr>
              <a:t>```{r}</a:t>
            </a:r>
          </a:p>
          <a:p>
            <a:pPr marL="76200" indent="0">
              <a:spcBef>
                <a:spcPts val="300"/>
              </a:spcBef>
              <a:buNone/>
            </a:pPr>
            <a:r>
              <a:rPr lang="en-US" sz="800" dirty="0">
                <a:solidFill>
                  <a:schemeClr val="bg1"/>
                </a:solidFill>
                <a:latin typeface="Courier New" panose="02070309020205020404" pitchFamily="49" charset="0"/>
                <a:cs typeface="Courier New" panose="02070309020205020404" pitchFamily="49" charset="0"/>
              </a:rPr>
              <a:t>args = commandArgs(trailingOnly = TRUE)</a:t>
            </a:r>
          </a:p>
          <a:p>
            <a:pPr marL="76200" indent="0">
              <a:spcBef>
                <a:spcPts val="300"/>
              </a:spcBef>
              <a:buNone/>
            </a:pPr>
            <a:r>
              <a:rPr lang="en-US" sz="800" dirty="0">
                <a:solidFill>
                  <a:schemeClr val="bg1"/>
                </a:solidFill>
                <a:latin typeface="Courier New" panose="02070309020205020404" pitchFamily="49" charset="0"/>
                <a:cs typeface="Courier New" panose="02070309020205020404" pitchFamily="49" charset="0"/>
              </a:rPr>
              <a:t>args</a:t>
            </a:r>
          </a:p>
          <a:p>
            <a:pPr marL="76200" indent="0">
              <a:spcBef>
                <a:spcPts val="300"/>
              </a:spcBef>
              <a:buNone/>
            </a:pPr>
            <a:r>
              <a:rPr lang="en-US" sz="800" dirty="0">
                <a:solidFill>
                  <a:schemeClr val="bg1"/>
                </a:solidFill>
                <a:latin typeface="Courier New" panose="02070309020205020404" pitchFamily="49" charset="0"/>
                <a:cs typeface="Courier New" panose="02070309020205020404" pitchFamily="49" charset="0"/>
              </a:rPr>
              <a:t>args[1]</a:t>
            </a:r>
          </a:p>
          <a:p>
            <a:pPr marL="76200" indent="0">
              <a:spcBef>
                <a:spcPts val="300"/>
              </a:spcBef>
              <a:buNone/>
            </a:pPr>
            <a:r>
              <a:rPr lang="en-US" sz="800" dirty="0">
                <a:solidFill>
                  <a:schemeClr val="bg1"/>
                </a:solidFill>
                <a:latin typeface="Courier New" panose="02070309020205020404" pitchFamily="49" charset="0"/>
                <a:cs typeface="Courier New" panose="02070309020205020404" pitchFamily="49" charset="0"/>
              </a:rPr>
              <a:t>```</a:t>
            </a:r>
          </a:p>
          <a:p>
            <a:pPr marL="76200" indent="0">
              <a:spcBef>
                <a:spcPts val="300"/>
              </a:spcBef>
              <a:buNone/>
            </a:pPr>
            <a:r>
              <a:rPr lang="en-US" sz="800" b="1" dirty="0">
                <a:solidFill>
                  <a:schemeClr val="bg1"/>
                </a:solidFill>
                <a:latin typeface="Courier New" panose="02070309020205020404" pitchFamily="49" charset="0"/>
                <a:cs typeface="Courier New" panose="02070309020205020404" pitchFamily="49" charset="0"/>
              </a:rPr>
              <a:t>&gt; </a:t>
            </a:r>
            <a:r>
              <a:rPr lang="en-US" sz="800" dirty="0">
                <a:solidFill>
                  <a:schemeClr val="bg1"/>
                </a:solidFill>
                <a:latin typeface="Courier New" panose="02070309020205020404" pitchFamily="49" charset="0"/>
                <a:cs typeface="Courier New" panose="02070309020205020404" pitchFamily="49" charset="0"/>
              </a:rPr>
              <a:t>Rscript foo.r 1 2 3</a:t>
            </a: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p:txBody>
      </p:sp>
      <p:sp>
        <p:nvSpPr>
          <p:cNvPr id="10" name="TextBox 9">
            <a:extLst>
              <a:ext uri="{FF2B5EF4-FFF2-40B4-BE49-F238E27FC236}">
                <a16:creationId xmlns:a16="http://schemas.microsoft.com/office/drawing/2014/main" id="{67AE7D4D-9AB3-D64B-FCEB-8CC5333154A7}"/>
              </a:ext>
            </a:extLst>
          </p:cNvPr>
          <p:cNvSpPr txBox="1"/>
          <p:nvPr/>
        </p:nvSpPr>
        <p:spPr>
          <a:xfrm>
            <a:off x="4991623" y="4181767"/>
            <a:ext cx="1098378" cy="338554"/>
          </a:xfrm>
          <a:prstGeom prst="rect">
            <a:avLst/>
          </a:prstGeom>
          <a:noFill/>
        </p:spPr>
        <p:txBody>
          <a:bodyPr wrap="none" rtlCol="0">
            <a:spAutoFit/>
          </a:bodyPr>
          <a:lstStyle/>
          <a:p>
            <a:r>
              <a:rPr lang="en-US" sz="800" dirty="0">
                <a:solidFill>
                  <a:schemeClr val="bg1"/>
                </a:solidFill>
                <a:latin typeface="Courier New" panose="02070309020205020404" pitchFamily="49" charset="0"/>
                <a:cs typeface="Courier New" panose="02070309020205020404" pitchFamily="49" charset="0"/>
              </a:rPr>
              <a:t>[1] "1" "2" "3"</a:t>
            </a:r>
          </a:p>
          <a:p>
            <a:r>
              <a:rPr lang="en-US" sz="800" dirty="0">
                <a:solidFill>
                  <a:schemeClr val="bg1"/>
                </a:solidFill>
                <a:latin typeface="Courier New" panose="02070309020205020404" pitchFamily="49" charset="0"/>
                <a:cs typeface="Courier New" panose="02070309020205020404" pitchFamily="49" charset="0"/>
              </a:rPr>
              <a:t>[1] "1"</a:t>
            </a:r>
          </a:p>
        </p:txBody>
      </p:sp>
    </p:spTree>
    <p:extLst>
      <p:ext uri="{BB962C8B-B14F-4D97-AF65-F5344CB8AC3E}">
        <p14:creationId xmlns:p14="http://schemas.microsoft.com/office/powerpoint/2010/main" val="6770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500"/>
                                        <p:tgtEl>
                                          <p:spTgt spid="3">
                                            <p:txEl>
                                              <p:pRg st="8" end="8"/>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2" grpId="0" animBg="1"/>
      <p:bldP spid="9" grpId="0" animBg="1"/>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AF3AAE-C696-EA06-0909-A978BFEAE2F9}"/>
              </a:ext>
            </a:extLst>
          </p:cNvPr>
          <p:cNvSpPr>
            <a:spLocks noGrp="1"/>
          </p:cNvSpPr>
          <p:nvPr>
            <p:ph type="sldNum" sz="quarter" idx="12"/>
          </p:nvPr>
        </p:nvSpPr>
        <p:spPr/>
        <p:txBody>
          <a:bodyPr/>
          <a:lstStyle/>
          <a:p>
            <a:fld id="{330EA680-D336-4FF7-8B7A-9848BB0A1C32}" type="slidenum">
              <a:rPr lang="en-US" smtClean="0"/>
              <a:t>53</a:t>
            </a:fld>
            <a:endParaRPr lang="en-US"/>
          </a:p>
        </p:txBody>
      </p:sp>
      <p:sp>
        <p:nvSpPr>
          <p:cNvPr id="5" name="TextBox 4">
            <a:extLst>
              <a:ext uri="{FF2B5EF4-FFF2-40B4-BE49-F238E27FC236}">
                <a16:creationId xmlns:a16="http://schemas.microsoft.com/office/drawing/2014/main" id="{9780C2A8-171D-A943-B8D8-B8ACA22098E2}"/>
              </a:ext>
            </a:extLst>
          </p:cNvPr>
          <p:cNvSpPr txBox="1"/>
          <p:nvPr/>
        </p:nvSpPr>
        <p:spPr>
          <a:xfrm>
            <a:off x="2945135" y="3082976"/>
            <a:ext cx="1795684" cy="1384995"/>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```{python}</a:t>
            </a:r>
          </a:p>
          <a:p>
            <a:r>
              <a:rPr lang="en-US" dirty="0">
                <a:solidFill>
                  <a:schemeClr val="bg1"/>
                </a:solidFill>
                <a:latin typeface="Courier New" panose="02070309020205020404" pitchFamily="49" charset="0"/>
                <a:cs typeface="Courier New" panose="02070309020205020404" pitchFamily="49" charset="0"/>
              </a:rPr>
              <a:t>import sys</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args = sys.argv</a:t>
            </a:r>
          </a:p>
          <a:p>
            <a:r>
              <a:rPr lang="en-US" dirty="0">
                <a:solidFill>
                  <a:schemeClr val="bg1"/>
                </a:solidFill>
                <a:latin typeface="Courier New" panose="02070309020205020404" pitchFamily="49" charset="0"/>
                <a:cs typeface="Courier New" panose="02070309020205020404" pitchFamily="49" charset="0"/>
              </a:rPr>
              <a:t>print(args)</a:t>
            </a:r>
          </a:p>
          <a:p>
            <a:r>
              <a:rPr lang="en-US" dirty="0">
                <a:solidFill>
                  <a:schemeClr val="bg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BC67100-42A7-2D82-4943-10F443EF9B98}"/>
              </a:ext>
            </a:extLst>
          </p:cNvPr>
          <p:cNvSpPr txBox="1"/>
          <p:nvPr/>
        </p:nvSpPr>
        <p:spPr>
          <a:xfrm>
            <a:off x="4955622" y="3082452"/>
            <a:ext cx="1580882" cy="954107"/>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```{julia}</a:t>
            </a:r>
          </a:p>
          <a:p>
            <a:r>
              <a:rPr lang="en-US" dirty="0">
                <a:solidFill>
                  <a:schemeClr val="bg1"/>
                </a:solidFill>
                <a:latin typeface="Courier New" panose="02070309020205020404" pitchFamily="49" charset="0"/>
                <a:cs typeface="Courier New" panose="02070309020205020404" pitchFamily="49" charset="0"/>
              </a:rPr>
              <a:t>args = ARGS</a:t>
            </a:r>
          </a:p>
          <a:p>
            <a:r>
              <a:rPr lang="en-US" dirty="0">
                <a:solidFill>
                  <a:schemeClr val="bg1"/>
                </a:solidFill>
                <a:latin typeface="Courier New" panose="02070309020205020404" pitchFamily="49" charset="0"/>
                <a:cs typeface="Courier New" panose="02070309020205020404" pitchFamily="49" charset="0"/>
              </a:rPr>
              <a:t>println(args)</a:t>
            </a:r>
          </a:p>
          <a:p>
            <a:r>
              <a:rPr lang="en-US" dirty="0">
                <a:solidFill>
                  <a:schemeClr val="bg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C4A8F47E-639C-F9CE-203B-72E9997A53E8}"/>
              </a:ext>
            </a:extLst>
          </p:cNvPr>
          <p:cNvSpPr txBox="1"/>
          <p:nvPr/>
        </p:nvSpPr>
        <p:spPr>
          <a:xfrm>
            <a:off x="6751307" y="3082976"/>
            <a:ext cx="1473480" cy="1384995"/>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```{bash}</a:t>
            </a:r>
          </a:p>
          <a:p>
            <a:r>
              <a:rPr lang="en-US" dirty="0">
                <a:solidFill>
                  <a:schemeClr val="bg1"/>
                </a:solidFill>
                <a:latin typeface="Courier New" panose="02070309020205020404" pitchFamily="49" charset="0"/>
                <a:cs typeface="Courier New" panose="02070309020205020404" pitchFamily="49" charset="0"/>
              </a:rPr>
              <a:t>#!/bin/bash</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args="$@"</a:t>
            </a:r>
          </a:p>
          <a:p>
            <a:r>
              <a:rPr lang="en-US" dirty="0">
                <a:solidFill>
                  <a:schemeClr val="bg1"/>
                </a:solidFill>
                <a:latin typeface="Courier New" panose="02070309020205020404" pitchFamily="49" charset="0"/>
                <a:cs typeface="Courier New" panose="02070309020205020404" pitchFamily="49" charset="0"/>
              </a:rPr>
              <a:t>echo "$args”</a:t>
            </a:r>
          </a:p>
          <a:p>
            <a:r>
              <a:rPr lang="en-US" dirty="0">
                <a:solidFill>
                  <a:schemeClr val="bg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6CC5B68B-E2EE-F64C-27BC-BF07B520F8C6}"/>
              </a:ext>
            </a:extLst>
          </p:cNvPr>
          <p:cNvSpPr txBox="1"/>
          <p:nvPr/>
        </p:nvSpPr>
        <p:spPr>
          <a:xfrm>
            <a:off x="964163" y="3082452"/>
            <a:ext cx="2010487" cy="1600438"/>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```{r}</a:t>
            </a:r>
          </a:p>
          <a:p>
            <a:r>
              <a:rPr lang="en-US" dirty="0">
                <a:solidFill>
                  <a:schemeClr val="bg1"/>
                </a:solidFill>
                <a:latin typeface="Courier New" panose="02070309020205020404" pitchFamily="49" charset="0"/>
                <a:cs typeface="Courier New" panose="02070309020205020404" pitchFamily="49" charset="0"/>
              </a:rPr>
              <a:t>args &lt;- </a:t>
            </a:r>
          </a:p>
          <a:p>
            <a:r>
              <a:rPr lang="en-US" dirty="0">
                <a:solidFill>
                  <a:schemeClr val="bg1"/>
                </a:solidFill>
                <a:latin typeface="Courier New" panose="02070309020205020404" pitchFamily="49" charset="0"/>
                <a:cs typeface="Courier New" panose="02070309020205020404" pitchFamily="49" charset="0"/>
              </a:rPr>
              <a:t>commandArgs(</a:t>
            </a:r>
          </a:p>
          <a:p>
            <a:r>
              <a:rPr lang="en-US" dirty="0">
                <a:solidFill>
                  <a:schemeClr val="bg1"/>
                </a:solidFill>
                <a:latin typeface="Courier New" panose="02070309020205020404" pitchFamily="49" charset="0"/>
                <a:cs typeface="Courier New" panose="02070309020205020404" pitchFamily="49" charset="0"/>
              </a:rPr>
              <a:t>trailingOnly=TRUE</a:t>
            </a:r>
          </a:p>
          <a:p>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print(args)</a:t>
            </a:r>
          </a:p>
          <a:p>
            <a:r>
              <a:rPr lang="en-US" dirty="0">
                <a:solidFill>
                  <a:schemeClr val="bg1"/>
                </a:solidFill>
                <a:latin typeface="Courier New" panose="02070309020205020404" pitchFamily="49" charset="0"/>
                <a:cs typeface="Courier New" panose="02070309020205020404" pitchFamily="49" charset="0"/>
              </a:rPr>
              <a:t>```</a:t>
            </a:r>
          </a:p>
        </p:txBody>
      </p:sp>
      <p:sp>
        <p:nvSpPr>
          <p:cNvPr id="16" name="Title 15">
            <a:extLst>
              <a:ext uri="{FF2B5EF4-FFF2-40B4-BE49-F238E27FC236}">
                <a16:creationId xmlns:a16="http://schemas.microsoft.com/office/drawing/2014/main" id="{B4C2D303-B3CA-11D0-3734-23BCFD104B19}"/>
              </a:ext>
            </a:extLst>
          </p:cNvPr>
          <p:cNvSpPr>
            <a:spLocks noGrp="1"/>
          </p:cNvSpPr>
          <p:nvPr>
            <p:ph type="title"/>
          </p:nvPr>
        </p:nvSpPr>
        <p:spPr/>
        <p:txBody>
          <a:bodyPr/>
          <a:lstStyle/>
          <a:p>
            <a:r>
              <a:rPr lang="en-US" dirty="0"/>
              <a:t>Capturing Command Line Arguments </a:t>
            </a:r>
          </a:p>
        </p:txBody>
      </p:sp>
      <p:sp>
        <p:nvSpPr>
          <p:cNvPr id="19" name="Content Placeholder 2">
            <a:extLst>
              <a:ext uri="{FF2B5EF4-FFF2-40B4-BE49-F238E27FC236}">
                <a16:creationId xmlns:a16="http://schemas.microsoft.com/office/drawing/2014/main" id="{6F22BD6E-ECBE-52E7-5C51-DB141C7B5F16}"/>
              </a:ext>
            </a:extLst>
          </p:cNvPr>
          <p:cNvSpPr>
            <a:spLocks noGrp="1"/>
          </p:cNvSpPr>
          <p:nvPr>
            <p:ph idx="1"/>
          </p:nvPr>
        </p:nvSpPr>
        <p:spPr>
          <a:xfrm>
            <a:off x="1165475" y="1074082"/>
            <a:ext cx="6858000" cy="1972884"/>
          </a:xfrm>
        </p:spPr>
        <p:txBody>
          <a:bodyPr/>
          <a:lstStyle/>
          <a:p>
            <a:pPr>
              <a:spcBef>
                <a:spcPts val="1200"/>
              </a:spcBef>
            </a:pPr>
            <a:r>
              <a:rPr lang="en-US" sz="1600" dirty="0"/>
              <a:t>“How to parse command-line arguments”</a:t>
            </a:r>
          </a:p>
          <a:p>
            <a:pPr>
              <a:spcBef>
                <a:spcPts val="1200"/>
              </a:spcBef>
            </a:pPr>
            <a:r>
              <a:rPr lang="en-US" sz="1600" dirty="0"/>
              <a:t>“How to read command-line arguments in a script” </a:t>
            </a:r>
          </a:p>
          <a:p>
            <a:pPr>
              <a:spcBef>
                <a:spcPts val="1200"/>
              </a:spcBef>
            </a:pPr>
            <a:r>
              <a:rPr lang="en-US" sz="1600" dirty="0"/>
              <a:t>“Capturing command-line arguments”</a:t>
            </a:r>
          </a:p>
          <a:p>
            <a:pPr>
              <a:spcBef>
                <a:spcPts val="1200"/>
              </a:spcBef>
            </a:pPr>
            <a:r>
              <a:rPr lang="en-US" sz="1600" dirty="0"/>
              <a:t>“Processing command-line arguments in a script”</a:t>
            </a:r>
          </a:p>
          <a:p>
            <a:pPr>
              <a:spcBef>
                <a:spcPts val="1200"/>
              </a:spcBef>
            </a:pPr>
            <a:endParaRPr lang="en-US" sz="1600" dirty="0"/>
          </a:p>
          <a:p>
            <a:pPr>
              <a:spcBef>
                <a:spcPts val="1200"/>
              </a:spcBef>
            </a:pPr>
            <a:endParaRPr lang="en-US" sz="1100" dirty="0"/>
          </a:p>
        </p:txBody>
      </p:sp>
    </p:spTree>
    <p:extLst>
      <p:ext uri="{BB962C8B-B14F-4D97-AF65-F5344CB8AC3E}">
        <p14:creationId xmlns:p14="http://schemas.microsoft.com/office/powerpoint/2010/main" val="19028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90DB-C52C-D88E-D49F-279D40FF10AF}"/>
              </a:ext>
            </a:extLst>
          </p:cNvPr>
          <p:cNvSpPr>
            <a:spLocks noGrp="1"/>
          </p:cNvSpPr>
          <p:nvPr>
            <p:ph type="title"/>
          </p:nvPr>
        </p:nvSpPr>
        <p:spPr/>
        <p:txBody>
          <a:bodyPr/>
          <a:lstStyle/>
          <a:p>
            <a:r>
              <a:rPr lang="en-US" dirty="0"/>
              <a:t>1. Set Up</a:t>
            </a:r>
          </a:p>
        </p:txBody>
      </p:sp>
      <p:sp>
        <p:nvSpPr>
          <p:cNvPr id="4" name="Slide Number Placeholder 3">
            <a:extLst>
              <a:ext uri="{FF2B5EF4-FFF2-40B4-BE49-F238E27FC236}">
                <a16:creationId xmlns:a16="http://schemas.microsoft.com/office/drawing/2014/main" id="{69077716-CE2F-6F34-8C6F-229BF3FD9FF6}"/>
              </a:ext>
            </a:extLst>
          </p:cNvPr>
          <p:cNvSpPr>
            <a:spLocks noGrp="1"/>
          </p:cNvSpPr>
          <p:nvPr>
            <p:ph type="sldNum" sz="quarter" idx="12"/>
          </p:nvPr>
        </p:nvSpPr>
        <p:spPr/>
        <p:txBody>
          <a:bodyPr/>
          <a:lstStyle/>
          <a:p>
            <a:fld id="{330EA680-D336-4FF7-8B7A-9848BB0A1C32}" type="slidenum">
              <a:rPr lang="en-US" smtClean="0"/>
              <a:t>54</a:t>
            </a:fld>
            <a:endParaRPr lang="en-US"/>
          </a:p>
        </p:txBody>
      </p:sp>
      <p:sp>
        <p:nvSpPr>
          <p:cNvPr id="7" name="Content Placeholder 6">
            <a:extLst>
              <a:ext uri="{FF2B5EF4-FFF2-40B4-BE49-F238E27FC236}">
                <a16:creationId xmlns:a16="http://schemas.microsoft.com/office/drawing/2014/main" id="{5DE7BBF6-2B80-B0A8-E7A0-A64ED877AA13}"/>
              </a:ext>
            </a:extLst>
          </p:cNvPr>
          <p:cNvSpPr>
            <a:spLocks noGrp="1"/>
          </p:cNvSpPr>
          <p:nvPr>
            <p:ph idx="1"/>
          </p:nvPr>
        </p:nvSpPr>
        <p:spPr/>
        <p:txBody>
          <a:bodyPr/>
          <a:lstStyle/>
          <a:p>
            <a:r>
              <a:rPr lang="en-US" dirty="0"/>
              <a:t>Read in files from relative paths </a:t>
            </a:r>
          </a:p>
          <a:p>
            <a:r>
              <a:rPr lang="en-US" dirty="0"/>
              <a:t>Assertion: make </a:t>
            </a:r>
            <a:r>
              <a:rPr lang="en-US" dirty="0" err="1"/>
              <a:t>nextflow</a:t>
            </a:r>
            <a:r>
              <a:rPr lang="en-US" dirty="0"/>
              <a:t> crash if no inputs provided </a:t>
            </a:r>
          </a:p>
          <a:p>
            <a:r>
              <a:rPr lang="en-US" dirty="0"/>
              <a:t>Capture arguments from command line</a:t>
            </a:r>
          </a:p>
          <a:p>
            <a:r>
              <a:rPr lang="en-US" dirty="0"/>
              <a:t>Clean arguments and set as variables</a:t>
            </a:r>
          </a:p>
          <a:p>
            <a:r>
              <a:rPr lang="en-US" dirty="0"/>
              <a:t>Specify channel</a:t>
            </a:r>
          </a:p>
        </p:txBody>
      </p:sp>
    </p:spTree>
    <p:extLst>
      <p:ext uri="{BB962C8B-B14F-4D97-AF65-F5344CB8AC3E}">
        <p14:creationId xmlns:p14="http://schemas.microsoft.com/office/powerpoint/2010/main" val="35062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0CD36-4C65-1FEA-35A8-20BA368D61F4}"/>
              </a:ext>
            </a:extLst>
          </p:cNvPr>
          <p:cNvSpPr>
            <a:spLocks noGrp="1"/>
          </p:cNvSpPr>
          <p:nvPr>
            <p:ph type="title"/>
          </p:nvPr>
        </p:nvSpPr>
        <p:spPr/>
        <p:txBody>
          <a:bodyPr/>
          <a:lstStyle/>
          <a:p>
            <a:r>
              <a:rPr lang="en-US" dirty="0"/>
              <a:t>2. process bootstrap {}</a:t>
            </a:r>
          </a:p>
        </p:txBody>
      </p:sp>
      <p:sp>
        <p:nvSpPr>
          <p:cNvPr id="3" name="Content Placeholder 2">
            <a:extLst>
              <a:ext uri="{FF2B5EF4-FFF2-40B4-BE49-F238E27FC236}">
                <a16:creationId xmlns:a16="http://schemas.microsoft.com/office/drawing/2014/main" id="{97838358-29CF-F990-C7CA-7864777D4157}"/>
              </a:ext>
            </a:extLst>
          </p:cNvPr>
          <p:cNvSpPr>
            <a:spLocks noGrp="1"/>
          </p:cNvSpPr>
          <p:nvPr>
            <p:ph idx="1"/>
          </p:nvPr>
        </p:nvSpPr>
        <p:spPr/>
        <p:txBody>
          <a:bodyPr/>
          <a:lstStyle/>
          <a:p>
            <a:r>
              <a:rPr lang="en-US" dirty="0"/>
              <a:t>Define inputs</a:t>
            </a:r>
          </a:p>
          <a:p>
            <a:r>
              <a:rPr lang="en-US" dirty="0"/>
              <a:t>Define outputs </a:t>
            </a:r>
          </a:p>
          <a:p>
            <a:endParaRPr lang="en-US" dirty="0"/>
          </a:p>
          <a:p>
            <a:r>
              <a:rPr lang="en-US" dirty="0"/>
              <a:t>Create  metadata</a:t>
            </a:r>
          </a:p>
          <a:p>
            <a:r>
              <a:rPr lang="en-US" dirty="0"/>
              <a:t>Execute R script</a:t>
            </a:r>
          </a:p>
        </p:txBody>
      </p:sp>
      <p:sp>
        <p:nvSpPr>
          <p:cNvPr id="4" name="Slide Number Placeholder 3">
            <a:extLst>
              <a:ext uri="{FF2B5EF4-FFF2-40B4-BE49-F238E27FC236}">
                <a16:creationId xmlns:a16="http://schemas.microsoft.com/office/drawing/2014/main" id="{29C9ADA2-D2F9-501C-6D39-2A384BA1D7BD}"/>
              </a:ext>
            </a:extLst>
          </p:cNvPr>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392617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AEAA-35D3-E50C-6198-111F245BD0F3}"/>
              </a:ext>
            </a:extLst>
          </p:cNvPr>
          <p:cNvSpPr>
            <a:spLocks noGrp="1"/>
          </p:cNvSpPr>
          <p:nvPr>
            <p:ph type="title"/>
          </p:nvPr>
        </p:nvSpPr>
        <p:spPr/>
        <p:txBody>
          <a:bodyPr/>
          <a:lstStyle/>
          <a:p>
            <a:r>
              <a:rPr lang="en-US" dirty="0"/>
              <a:t>3. process merge_matrices {}</a:t>
            </a:r>
          </a:p>
        </p:txBody>
      </p:sp>
      <p:sp>
        <p:nvSpPr>
          <p:cNvPr id="3" name="Content Placeholder 2">
            <a:extLst>
              <a:ext uri="{FF2B5EF4-FFF2-40B4-BE49-F238E27FC236}">
                <a16:creationId xmlns:a16="http://schemas.microsoft.com/office/drawing/2014/main" id="{BD754CDB-F22B-F225-0E73-7441581F14C1}"/>
              </a:ext>
            </a:extLst>
          </p:cNvPr>
          <p:cNvSpPr>
            <a:spLocks noGrp="1"/>
          </p:cNvSpPr>
          <p:nvPr>
            <p:ph idx="1"/>
          </p:nvPr>
        </p:nvSpPr>
        <p:spPr/>
        <p:txBody>
          <a:bodyPr/>
          <a:lstStyle/>
          <a:p>
            <a:r>
              <a:rPr lang="en-US" dirty="0"/>
              <a:t>Define inputs </a:t>
            </a:r>
          </a:p>
          <a:p>
            <a:r>
              <a:rPr lang="en-US" dirty="0"/>
              <a:t>Define outputs </a:t>
            </a:r>
          </a:p>
          <a:p>
            <a:endParaRPr lang="en-US" dirty="0"/>
          </a:p>
          <a:p>
            <a:r>
              <a:rPr lang="en-US" dirty="0"/>
              <a:t>Remove all headers after the first matrix</a:t>
            </a:r>
          </a:p>
          <a:p>
            <a:r>
              <a:rPr lang="en-US" dirty="0"/>
              <a:t>Plot distribution of our slope</a:t>
            </a:r>
          </a:p>
          <a:p>
            <a:endParaRPr lang="en-US" dirty="0"/>
          </a:p>
          <a:p>
            <a:r>
              <a:rPr lang="en-US" dirty="0"/>
              <a:t>If merged_matrices is an input, where in the code did we actually merge the matrices? </a:t>
            </a:r>
          </a:p>
        </p:txBody>
      </p:sp>
      <p:sp>
        <p:nvSpPr>
          <p:cNvPr id="4" name="Slide Number Placeholder 3">
            <a:extLst>
              <a:ext uri="{FF2B5EF4-FFF2-40B4-BE49-F238E27FC236}">
                <a16:creationId xmlns:a16="http://schemas.microsoft.com/office/drawing/2014/main" id="{F20D01F9-7697-E8BD-F321-52BBD490703B}"/>
              </a:ext>
            </a:extLst>
          </p:cNvPr>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195530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A4744-D177-7563-9D8C-A8F615A99BC3}"/>
              </a:ext>
            </a:extLst>
          </p:cNvPr>
          <p:cNvSpPr>
            <a:spLocks noGrp="1"/>
          </p:cNvSpPr>
          <p:nvPr>
            <p:ph type="title"/>
          </p:nvPr>
        </p:nvSpPr>
        <p:spPr/>
        <p:txBody>
          <a:bodyPr/>
          <a:lstStyle/>
          <a:p>
            <a:r>
              <a:rPr lang="en-US" dirty="0"/>
              <a:t>4. workflow {}</a:t>
            </a:r>
          </a:p>
        </p:txBody>
      </p:sp>
      <p:sp>
        <p:nvSpPr>
          <p:cNvPr id="3" name="Content Placeholder 2">
            <a:extLst>
              <a:ext uri="{FF2B5EF4-FFF2-40B4-BE49-F238E27FC236}">
                <a16:creationId xmlns:a16="http://schemas.microsoft.com/office/drawing/2014/main" id="{34F35A9E-6202-80B1-6082-92FA68E59751}"/>
              </a:ext>
            </a:extLst>
          </p:cNvPr>
          <p:cNvSpPr>
            <a:spLocks noGrp="1"/>
          </p:cNvSpPr>
          <p:nvPr>
            <p:ph idx="1"/>
          </p:nvPr>
        </p:nvSpPr>
        <p:spPr>
          <a:xfrm>
            <a:off x="1165498" y="1086799"/>
            <a:ext cx="6857977" cy="3725700"/>
          </a:xfrm>
        </p:spPr>
        <p:txBody>
          <a:bodyPr/>
          <a:lstStyle/>
          <a:p>
            <a:r>
              <a:rPr lang="en-US" dirty="0"/>
              <a:t>Bootstrap then merge </a:t>
            </a:r>
          </a:p>
          <a:p>
            <a:pPr marL="76200" indent="0">
              <a:buNone/>
            </a:pPr>
            <a:endParaRPr lang="en-US" dirty="0"/>
          </a:p>
          <a:p>
            <a:pPr marL="76200" indent="0">
              <a:buNone/>
            </a:pPr>
            <a:endParaRPr lang="en-US" dirty="0"/>
          </a:p>
          <a:p>
            <a:r>
              <a:rPr lang="en-US" dirty="0"/>
              <a:t>Specify order of arguments ingested by our processes </a:t>
            </a:r>
          </a:p>
        </p:txBody>
      </p:sp>
      <p:sp>
        <p:nvSpPr>
          <p:cNvPr id="4" name="Slide Number Placeholder 3">
            <a:extLst>
              <a:ext uri="{FF2B5EF4-FFF2-40B4-BE49-F238E27FC236}">
                <a16:creationId xmlns:a16="http://schemas.microsoft.com/office/drawing/2014/main" id="{6FE42135-9401-089B-CFE4-8289BD65C004}"/>
              </a:ext>
            </a:extLst>
          </p:cNvPr>
          <p:cNvSpPr>
            <a:spLocks noGrp="1"/>
          </p:cNvSpPr>
          <p:nvPr>
            <p:ph type="sldNum" sz="quarter" idx="12"/>
          </p:nvPr>
        </p:nvSpPr>
        <p:spPr/>
        <p:txBody>
          <a:bodyPr/>
          <a:lstStyle/>
          <a:p>
            <a:fld id="{330EA680-D336-4FF7-8B7A-9848BB0A1C32}" type="slidenum">
              <a:rPr lang="en-US" smtClean="0"/>
              <a:t>57</a:t>
            </a:fld>
            <a:endParaRPr lang="en-US"/>
          </a:p>
        </p:txBody>
      </p:sp>
      <p:sp>
        <p:nvSpPr>
          <p:cNvPr id="5" name="TextBox 4">
            <a:extLst>
              <a:ext uri="{FF2B5EF4-FFF2-40B4-BE49-F238E27FC236}">
                <a16:creationId xmlns:a16="http://schemas.microsoft.com/office/drawing/2014/main" id="{080A2434-704F-08C9-AB18-A364C1400882}"/>
              </a:ext>
            </a:extLst>
          </p:cNvPr>
          <p:cNvSpPr txBox="1"/>
          <p:nvPr/>
        </p:nvSpPr>
        <p:spPr>
          <a:xfrm>
            <a:off x="1267882" y="1954060"/>
            <a:ext cx="7529625" cy="461665"/>
          </a:xfrm>
          <a:prstGeom prst="rect">
            <a:avLst/>
          </a:prstGeom>
          <a:noFill/>
        </p:spPr>
        <p:txBody>
          <a:bodyPr wrap="none" rtlCol="0">
            <a:spAutoFit/>
          </a:bodyPr>
          <a:lstStyle/>
          <a:p>
            <a:r>
              <a:rPr lang="en-US" sz="1200" dirty="0">
                <a:solidFill>
                  <a:schemeClr val="bg1"/>
                </a:solidFill>
                <a:latin typeface="Courier New" panose="02070309020205020404" pitchFamily="49" charset="0"/>
                <a:cs typeface="Courier New" panose="02070309020205020404" pitchFamily="49" charset="0"/>
              </a:rPr>
              <a:t>merge_matrices(bootstrap.out.outputfile.collectFile(name: 'merged_matrix.txt')</a:t>
            </a:r>
          </a:p>
          <a:p>
            <a:endParaRPr lang="en-US" sz="1200" dirty="0">
              <a:solidFill>
                <a:schemeClr val="bg1"/>
              </a:solidFill>
            </a:endParaRPr>
          </a:p>
        </p:txBody>
      </p:sp>
    </p:spTree>
    <p:extLst>
      <p:ext uri="{BB962C8B-B14F-4D97-AF65-F5344CB8AC3E}">
        <p14:creationId xmlns:p14="http://schemas.microsoft.com/office/powerpoint/2010/main" val="376424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AD92A1-B438-187C-ED95-CB720E805F31}"/>
              </a:ext>
            </a:extLst>
          </p:cNvPr>
          <p:cNvSpPr>
            <a:spLocks noGrp="1"/>
          </p:cNvSpPr>
          <p:nvPr>
            <p:ph idx="1"/>
          </p:nvPr>
        </p:nvSpPr>
        <p:spPr>
          <a:xfrm>
            <a:off x="2391760" y="2244158"/>
            <a:ext cx="4360479" cy="655184"/>
          </a:xfrm>
        </p:spPr>
        <p:txBody>
          <a:bodyPr/>
          <a:lstStyle/>
          <a:p>
            <a:pPr marL="76200" indent="0">
              <a:buNone/>
            </a:pPr>
            <a:r>
              <a:rPr lang="en-US" dirty="0">
                <a:solidFill>
                  <a:schemeClr val="accent1"/>
                </a:solidFill>
              </a:rPr>
              <a:t>Something To Look Out For!</a:t>
            </a:r>
          </a:p>
        </p:txBody>
      </p:sp>
      <p:sp>
        <p:nvSpPr>
          <p:cNvPr id="4" name="Slide Number Placeholder 3">
            <a:extLst>
              <a:ext uri="{FF2B5EF4-FFF2-40B4-BE49-F238E27FC236}">
                <a16:creationId xmlns:a16="http://schemas.microsoft.com/office/drawing/2014/main" id="{66DFE64A-F895-A57B-543D-5C668E4D3C6C}"/>
              </a:ext>
            </a:extLst>
          </p:cNvPr>
          <p:cNvSpPr>
            <a:spLocks noGrp="1"/>
          </p:cNvSpPr>
          <p:nvPr>
            <p:ph type="sldNum" sz="quarter" idx="12"/>
          </p:nvPr>
        </p:nvSpPr>
        <p:spPr/>
        <p:txBody>
          <a:bodyPr/>
          <a:lstStyle/>
          <a:p>
            <a:fld id="{330EA680-D336-4FF7-8B7A-9848BB0A1C32}" type="slidenum">
              <a:rPr lang="en-US" smtClean="0"/>
              <a:t>58</a:t>
            </a:fld>
            <a:endParaRPr lang="en-US"/>
          </a:p>
        </p:txBody>
      </p:sp>
    </p:spTree>
    <p:extLst>
      <p:ext uri="{BB962C8B-B14F-4D97-AF65-F5344CB8AC3E}">
        <p14:creationId xmlns:p14="http://schemas.microsoft.com/office/powerpoint/2010/main" val="2361030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E1E1-7D9D-0F6E-19C4-B81F1EE8382A}"/>
              </a:ext>
            </a:extLst>
          </p:cNvPr>
          <p:cNvSpPr>
            <a:spLocks noGrp="1"/>
          </p:cNvSpPr>
          <p:nvPr>
            <p:ph type="title"/>
          </p:nvPr>
        </p:nvSpPr>
        <p:spPr>
          <a:xfrm>
            <a:off x="971415" y="523272"/>
            <a:ext cx="6858000" cy="345000"/>
          </a:xfrm>
        </p:spPr>
        <p:txBody>
          <a:bodyPr/>
          <a:lstStyle/>
          <a:p>
            <a:r>
              <a:rPr lang="en-US" dirty="0"/>
              <a:t>Interaction of processes , channels and workflows </a:t>
            </a:r>
          </a:p>
        </p:txBody>
      </p:sp>
      <p:sp>
        <p:nvSpPr>
          <p:cNvPr id="4" name="Slide Number Placeholder 3">
            <a:extLst>
              <a:ext uri="{FF2B5EF4-FFF2-40B4-BE49-F238E27FC236}">
                <a16:creationId xmlns:a16="http://schemas.microsoft.com/office/drawing/2014/main" id="{AF12337C-AE2B-693B-F657-1872C223EFCA}"/>
              </a:ext>
            </a:extLst>
          </p:cNvPr>
          <p:cNvSpPr>
            <a:spLocks noGrp="1"/>
          </p:cNvSpPr>
          <p:nvPr>
            <p:ph type="sldNum" sz="quarter" idx="12"/>
          </p:nvPr>
        </p:nvSpPr>
        <p:spPr/>
        <p:txBody>
          <a:bodyPr/>
          <a:lstStyle/>
          <a:p>
            <a:fld id="{330EA680-D336-4FF7-8B7A-9848BB0A1C32}" type="slidenum">
              <a:rPr lang="en-US" smtClean="0"/>
              <a:t>59</a:t>
            </a:fld>
            <a:endParaRPr lang="en-US"/>
          </a:p>
        </p:txBody>
      </p:sp>
      <p:sp>
        <p:nvSpPr>
          <p:cNvPr id="7" name="TextBox 6">
            <a:extLst>
              <a:ext uri="{FF2B5EF4-FFF2-40B4-BE49-F238E27FC236}">
                <a16:creationId xmlns:a16="http://schemas.microsoft.com/office/drawing/2014/main" id="{E3887C8F-7651-18DD-9192-F5B30F42B294}"/>
              </a:ext>
            </a:extLst>
          </p:cNvPr>
          <p:cNvSpPr txBox="1"/>
          <p:nvPr/>
        </p:nvSpPr>
        <p:spPr>
          <a:xfrm>
            <a:off x="971415" y="1210101"/>
            <a:ext cx="7246165" cy="3785652"/>
          </a:xfrm>
          <a:prstGeom prst="rect">
            <a:avLst/>
          </a:prstGeom>
          <a:noFill/>
        </p:spPr>
        <p:txBody>
          <a:bodyPr wrap="square" rtlCol="0">
            <a:spAutoFit/>
          </a:bodyPr>
          <a:lstStyle/>
          <a:p>
            <a:r>
              <a:rPr lang="en-US" sz="1200" dirty="0">
                <a:solidFill>
                  <a:schemeClr val="accent3">
                    <a:lumMod val="60000"/>
                    <a:lumOff val="40000"/>
                  </a:schemeClr>
                </a:solidFill>
                <a:latin typeface="Courier New" panose="02070309020205020404" pitchFamily="49" charset="0"/>
                <a:cs typeface="Courier New" panose="02070309020205020404" pitchFamily="49" charset="0"/>
              </a:rPr>
              <a:t>params.rbootpath </a:t>
            </a:r>
            <a:r>
              <a:rPr lang="en-US" sz="1200" dirty="0">
                <a:solidFill>
                  <a:schemeClr val="bg1"/>
                </a:solidFill>
                <a:latin typeface="Courier New" panose="02070309020205020404" pitchFamily="49" charset="0"/>
                <a:cs typeface="Courier New" panose="02070309020205020404" pitchFamily="49" charset="0"/>
              </a:rPr>
              <a:t>= file("./boot.r") </a:t>
            </a:r>
          </a:p>
          <a:p>
            <a:r>
              <a:rPr lang="en-US" sz="1200" dirty="0">
                <a:solidFill>
                  <a:schemeClr val="bg1"/>
                </a:solidFill>
                <a:latin typeface="Courier New" panose="02070309020205020404" pitchFamily="49" charset="0"/>
                <a:cs typeface="Courier New" panose="02070309020205020404" pitchFamily="49" charset="0"/>
              </a:rPr>
              <a:t>params.rplotterpath = file("./bootCI_plot.r")</a:t>
            </a:r>
          </a:p>
          <a:p>
            <a:r>
              <a:rPr lang="en-US" sz="1200" dirty="0">
                <a:solidFill>
                  <a:schemeClr val="bg1"/>
                </a:solidFill>
                <a:latin typeface="Courier New" panose="02070309020205020404" pitchFamily="49" charset="0"/>
                <a:cs typeface="Courier New" panose="02070309020205020404" pitchFamily="49" charset="0"/>
              </a:rPr>
              <a:t>params.csvpath = file("./Kukupa.csv")</a:t>
            </a:r>
          </a:p>
          <a:p>
            <a:r>
              <a:rPr lang="en-US" sz="1200" dirty="0">
                <a:solidFill>
                  <a:schemeClr val="bg1"/>
                </a:solidFill>
                <a:latin typeface="Courier New" panose="02070309020205020404" pitchFamily="49" charset="0"/>
                <a:cs typeface="Courier New" panose="02070309020205020404" pitchFamily="49" charset="0"/>
              </a:rPr>
              <a:t>num_Betas = values_list[0].toInteger()</a:t>
            </a:r>
          </a:p>
          <a:p>
            <a:r>
              <a:rPr lang="en-US" sz="1200" dirty="0">
                <a:solidFill>
                  <a:schemeClr val="bg1"/>
                </a:solidFill>
                <a:latin typeface="Courier New" panose="02070309020205020404" pitchFamily="49" charset="0"/>
                <a:cs typeface="Courier New" panose="02070309020205020404" pitchFamily="49" charset="0"/>
              </a:rPr>
              <a:t>num_Bparts = values_list[1].toInteger()</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Bparts_channel = Channel.from(1..num_Bparts)</a:t>
            </a:r>
          </a:p>
          <a:p>
            <a:endParaRPr lang="en-US" sz="1200" dirty="0">
              <a:solidFill>
                <a:srgbClr val="FFC000"/>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process bootstrap {</a:t>
            </a:r>
          </a:p>
          <a:p>
            <a:r>
              <a:rPr lang="en-US" sz="1200" dirty="0">
                <a:solidFill>
                  <a:schemeClr val="bg1"/>
                </a:solidFill>
                <a:latin typeface="Courier New" panose="02070309020205020404" pitchFamily="49" charset="0"/>
                <a:cs typeface="Courier New" panose="02070309020205020404" pitchFamily="49" charset="0"/>
              </a:rPr>
              <a:t>   input:</a:t>
            </a:r>
          </a:p>
          <a:p>
            <a:r>
              <a:rPr lang="en-US" sz="1200" dirty="0">
                <a:solidFill>
                  <a:schemeClr val="bg1"/>
                </a:solidFill>
                <a:latin typeface="Courier New" panose="02070309020205020404" pitchFamily="49" charset="0"/>
                <a:cs typeface="Courier New" panose="02070309020205020404" pitchFamily="49" charset="0"/>
              </a:rPr>
              <a:t>      path </a:t>
            </a:r>
            <a:r>
              <a:rPr lang="en-US" sz="1200" dirty="0">
                <a:solidFill>
                  <a:schemeClr val="accent3">
                    <a:lumMod val="60000"/>
                    <a:lumOff val="40000"/>
                  </a:schemeClr>
                </a:solidFill>
                <a:latin typeface="Courier New" panose="02070309020205020404" pitchFamily="49" charset="0"/>
                <a:cs typeface="Courier New" panose="02070309020205020404" pitchFamily="49" charset="0"/>
              </a:rPr>
              <a:t>rpath</a:t>
            </a:r>
          </a:p>
          <a:p>
            <a:r>
              <a:rPr lang="en-US" sz="1200" dirty="0">
                <a:solidFill>
                  <a:schemeClr val="bg1"/>
                </a:solidFill>
                <a:latin typeface="Courier New" panose="02070309020205020404" pitchFamily="49" charset="0"/>
                <a:cs typeface="Courier New" panose="02070309020205020404" pitchFamily="49" charset="0"/>
              </a:rPr>
              <a:t>      path csvpath</a:t>
            </a:r>
          </a:p>
          <a:p>
            <a:r>
              <a:rPr lang="en-US" sz="1200" dirty="0">
                <a:solidFill>
                  <a:schemeClr val="bg1"/>
                </a:solidFill>
                <a:latin typeface="Courier New" panose="02070309020205020404" pitchFamily="49" charset="0"/>
                <a:cs typeface="Courier New" panose="02070309020205020404" pitchFamily="49" charset="0"/>
              </a:rPr>
              <a:t>      val  Betas</a:t>
            </a:r>
          </a:p>
          <a:p>
            <a:r>
              <a:rPr lang="en-US" sz="1200" dirty="0">
                <a:solidFill>
                  <a:schemeClr val="bg1"/>
                </a:solidFill>
                <a:latin typeface="Courier New" panose="02070309020205020404" pitchFamily="49" charset="0"/>
                <a:cs typeface="Courier New" panose="02070309020205020404" pitchFamily="49" charset="0"/>
              </a:rPr>
              <a:t>      val  Bpart</a:t>
            </a:r>
          </a:p>
          <a:p>
            <a:r>
              <a:rPr lang="en-US" sz="1200" dirty="0">
                <a:solidFill>
                  <a:schemeClr val="bg1"/>
                </a:solidFill>
                <a:latin typeface="Courier New" panose="02070309020205020404" pitchFamily="49" charset="0"/>
                <a:cs typeface="Courier New" panose="02070309020205020404" pitchFamily="49" charset="0"/>
              </a:rPr>
              <a:t>// not printing all of bootstrap</a:t>
            </a:r>
          </a:p>
          <a:p>
            <a:r>
              <a:rPr lang="en-US" sz="1200" dirty="0">
                <a:solidFill>
                  <a:schemeClr val="bg1"/>
                </a:solidFill>
                <a:latin typeface="Courier New" panose="02070309020205020404" pitchFamily="49" charset="0"/>
                <a:cs typeface="Courier New" panose="02070309020205020404" pitchFamily="49" charset="0"/>
              </a:rPr>
              <a:t>}</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workflow {</a:t>
            </a:r>
          </a:p>
          <a:p>
            <a:r>
              <a:rPr lang="en-US" sz="1200" dirty="0">
                <a:solidFill>
                  <a:schemeClr val="bg1"/>
                </a:solidFill>
                <a:latin typeface="Courier New" panose="02070309020205020404" pitchFamily="49" charset="0"/>
                <a:cs typeface="Courier New" panose="02070309020205020404" pitchFamily="49" charset="0"/>
              </a:rPr>
              <a:t>bootstrap(</a:t>
            </a:r>
            <a:r>
              <a:rPr lang="en-US" sz="1200" dirty="0">
                <a:solidFill>
                  <a:schemeClr val="accent3">
                    <a:lumMod val="60000"/>
                    <a:lumOff val="40000"/>
                  </a:schemeClr>
                </a:solidFill>
                <a:latin typeface="Courier New" panose="02070309020205020404" pitchFamily="49" charset="0"/>
                <a:cs typeface="Courier New" panose="02070309020205020404" pitchFamily="49" charset="0"/>
              </a:rPr>
              <a:t>params.rbootpath</a:t>
            </a:r>
            <a:r>
              <a:rPr lang="en-US" sz="1200" dirty="0">
                <a:solidFill>
                  <a:schemeClr val="bg1"/>
                </a:solidFill>
                <a:latin typeface="Courier New" panose="02070309020205020404" pitchFamily="49" charset="0"/>
                <a:cs typeface="Courier New" panose="02070309020205020404" pitchFamily="49" charset="0"/>
              </a:rPr>
              <a:t>,params.csvpath,num_Betas,Bparts_channel)</a:t>
            </a:r>
          </a:p>
          <a:p>
            <a:r>
              <a:rPr lang="en-US" sz="1200" dirty="0">
                <a:solidFill>
                  <a:schemeClr val="bg1"/>
                </a:solidFill>
                <a:latin typeface="Courier New" panose="02070309020205020404" pitchFamily="49" charset="0"/>
                <a:cs typeface="Courier New" panose="02070309020205020404" pitchFamily="49" charset="0"/>
              </a:rPr>
              <a:t>}</a:t>
            </a:r>
          </a:p>
        </p:txBody>
      </p:sp>
      <p:sp>
        <p:nvSpPr>
          <p:cNvPr id="9" name="Title 1">
            <a:extLst>
              <a:ext uri="{FF2B5EF4-FFF2-40B4-BE49-F238E27FC236}">
                <a16:creationId xmlns:a16="http://schemas.microsoft.com/office/drawing/2014/main" id="{CD5FEC52-AF02-6D90-01CC-51598724CB22}"/>
              </a:ext>
            </a:extLst>
          </p:cNvPr>
          <p:cNvSpPr txBox="1">
            <a:spLocks/>
          </p:cNvSpPr>
          <p:nvPr/>
        </p:nvSpPr>
        <p:spPr>
          <a:xfrm>
            <a:off x="6530880" y="1114456"/>
            <a:ext cx="1915300" cy="10385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sz="2800" b="1" dirty="0"/>
              <a:t>Order matters!</a:t>
            </a:r>
          </a:p>
        </p:txBody>
      </p:sp>
    </p:spTree>
    <p:extLst>
      <p:ext uri="{BB962C8B-B14F-4D97-AF65-F5344CB8AC3E}">
        <p14:creationId xmlns:p14="http://schemas.microsoft.com/office/powerpoint/2010/main" val="74978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8" end="8"/>
                                            </p:txEl>
                                          </p:spTgt>
                                        </p:tgtEl>
                                        <p:attrNameLst>
                                          <p:attrName>style.visibility</p:attrName>
                                        </p:attrNameLst>
                                      </p:cBhvr>
                                      <p:to>
                                        <p:strVal val="visible"/>
                                      </p:to>
                                    </p:set>
                                    <p:animEffect transition="in" filter="fade">
                                      <p:cBhvr>
                                        <p:cTn id="38" dur="500"/>
                                        <p:tgtEl>
                                          <p:spTgt spid="7">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animEffect transition="in" filter="fade">
                                      <p:cBhvr>
                                        <p:cTn id="41" dur="500"/>
                                        <p:tgtEl>
                                          <p:spTgt spid="7">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xEl>
                                              <p:pRg st="10" end="10"/>
                                            </p:txEl>
                                          </p:spTgt>
                                        </p:tgtEl>
                                        <p:attrNameLst>
                                          <p:attrName>style.visibility</p:attrName>
                                        </p:attrNameLst>
                                      </p:cBhvr>
                                      <p:to>
                                        <p:strVal val="visible"/>
                                      </p:to>
                                    </p:set>
                                    <p:animEffect transition="in" filter="fade">
                                      <p:cBhvr>
                                        <p:cTn id="44" dur="500"/>
                                        <p:tgtEl>
                                          <p:spTgt spid="7">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animEffect transition="in" filter="fade">
                                      <p:cBhvr>
                                        <p:cTn id="47" dur="500"/>
                                        <p:tgtEl>
                                          <p:spTgt spid="7">
                                            <p:txEl>
                                              <p:pRg st="11" end="1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7">
                                            <p:txEl>
                                              <p:pRg st="12" end="12"/>
                                            </p:txEl>
                                          </p:spTgt>
                                        </p:tgtEl>
                                        <p:attrNameLst>
                                          <p:attrName>style.visibility</p:attrName>
                                        </p:attrNameLst>
                                      </p:cBhvr>
                                      <p:to>
                                        <p:strVal val="visible"/>
                                      </p:to>
                                    </p:set>
                                    <p:animEffect transition="in" filter="fade">
                                      <p:cBhvr>
                                        <p:cTn id="50" dur="500"/>
                                        <p:tgtEl>
                                          <p:spTgt spid="7">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7">
                                            <p:txEl>
                                              <p:pRg st="13" end="13"/>
                                            </p:txEl>
                                          </p:spTgt>
                                        </p:tgtEl>
                                        <p:attrNameLst>
                                          <p:attrName>style.visibility</p:attrName>
                                        </p:attrNameLst>
                                      </p:cBhvr>
                                      <p:to>
                                        <p:strVal val="visible"/>
                                      </p:to>
                                    </p:set>
                                    <p:animEffect transition="in" filter="fade">
                                      <p:cBhvr>
                                        <p:cTn id="53" dur="500"/>
                                        <p:tgtEl>
                                          <p:spTgt spid="7">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xEl>
                                              <p:pRg st="14" end="14"/>
                                            </p:txEl>
                                          </p:spTgt>
                                        </p:tgtEl>
                                        <p:attrNameLst>
                                          <p:attrName>style.visibility</p:attrName>
                                        </p:attrNameLst>
                                      </p:cBhvr>
                                      <p:to>
                                        <p:strVal val="visible"/>
                                      </p:to>
                                    </p:set>
                                    <p:animEffect transition="in" filter="fade">
                                      <p:cBhvr>
                                        <p:cTn id="56" dur="500"/>
                                        <p:tgtEl>
                                          <p:spTgt spid="7">
                                            <p:txEl>
                                              <p:pRg st="14" end="1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15" end="15"/>
                                            </p:txEl>
                                          </p:spTgt>
                                        </p:tgtEl>
                                        <p:attrNameLst>
                                          <p:attrName>style.visibility</p:attrName>
                                        </p:attrNameLst>
                                      </p:cBhvr>
                                      <p:to>
                                        <p:strVal val="visible"/>
                                      </p:to>
                                    </p:set>
                                    <p:animEffect transition="in" filter="fade">
                                      <p:cBhvr>
                                        <p:cTn id="59" dur="500"/>
                                        <p:tgtEl>
                                          <p:spTgt spid="7">
                                            <p:txEl>
                                              <p:pRg st="15" end="1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xEl>
                                              <p:pRg st="17" end="17"/>
                                            </p:txEl>
                                          </p:spTgt>
                                        </p:tgtEl>
                                        <p:attrNameLst>
                                          <p:attrName>style.visibility</p:attrName>
                                        </p:attrNameLst>
                                      </p:cBhvr>
                                      <p:to>
                                        <p:strVal val="visible"/>
                                      </p:to>
                                    </p:set>
                                    <p:animEffect transition="in" filter="fade">
                                      <p:cBhvr>
                                        <p:cTn id="64" dur="500"/>
                                        <p:tgtEl>
                                          <p:spTgt spid="7">
                                            <p:txEl>
                                              <p:pRg st="17" end="17"/>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7">
                                            <p:txEl>
                                              <p:pRg st="18" end="18"/>
                                            </p:txEl>
                                          </p:spTgt>
                                        </p:tgtEl>
                                        <p:attrNameLst>
                                          <p:attrName>style.visibility</p:attrName>
                                        </p:attrNameLst>
                                      </p:cBhvr>
                                      <p:to>
                                        <p:strVal val="visible"/>
                                      </p:to>
                                    </p:set>
                                    <p:animEffect transition="in" filter="fade">
                                      <p:cBhvr>
                                        <p:cTn id="67" dur="500"/>
                                        <p:tgtEl>
                                          <p:spTgt spid="7">
                                            <p:txEl>
                                              <p:pRg st="18" end="18"/>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7">
                                            <p:txEl>
                                              <p:pRg st="19" end="19"/>
                                            </p:txEl>
                                          </p:spTgt>
                                        </p:tgtEl>
                                        <p:attrNameLst>
                                          <p:attrName>style.visibility</p:attrName>
                                        </p:attrNameLst>
                                      </p:cBhvr>
                                      <p:to>
                                        <p:strVal val="visible"/>
                                      </p:to>
                                    </p:set>
                                    <p:animEffect transition="in" filter="fade">
                                      <p:cBhvr>
                                        <p:cTn id="70" dur="500"/>
                                        <p:tgtEl>
                                          <p:spTgt spid="7">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67326" y="231047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People over in Cheyenne</a:t>
            </a:r>
            <a:endParaRPr/>
          </a:p>
        </p:txBody>
      </p:sp>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put some faces to WPHL</a:t>
            </a:r>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E3037"/>
                </a:solidFill>
                <a:latin typeface="Quicksand"/>
                <a:ea typeface="Quicksand"/>
                <a:cs typeface="Quicksand"/>
                <a:sym typeface="Quicksand"/>
              </a:rPr>
              <a:t>1</a:t>
            </a:r>
            <a:endParaRPr sz="300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E1E1-7D9D-0F6E-19C4-B81F1EE8382A}"/>
              </a:ext>
            </a:extLst>
          </p:cNvPr>
          <p:cNvSpPr>
            <a:spLocks noGrp="1"/>
          </p:cNvSpPr>
          <p:nvPr>
            <p:ph type="title"/>
          </p:nvPr>
        </p:nvSpPr>
        <p:spPr>
          <a:xfrm>
            <a:off x="971415" y="523272"/>
            <a:ext cx="6858000" cy="345000"/>
          </a:xfrm>
        </p:spPr>
        <p:txBody>
          <a:bodyPr/>
          <a:lstStyle/>
          <a:p>
            <a:r>
              <a:rPr lang="en-US" dirty="0"/>
              <a:t>Interaction of processes , channels and workflows </a:t>
            </a:r>
          </a:p>
        </p:txBody>
      </p:sp>
      <p:sp>
        <p:nvSpPr>
          <p:cNvPr id="4" name="Slide Number Placeholder 3">
            <a:extLst>
              <a:ext uri="{FF2B5EF4-FFF2-40B4-BE49-F238E27FC236}">
                <a16:creationId xmlns:a16="http://schemas.microsoft.com/office/drawing/2014/main" id="{AF12337C-AE2B-693B-F657-1872C223EFCA}"/>
              </a:ext>
            </a:extLst>
          </p:cNvPr>
          <p:cNvSpPr>
            <a:spLocks noGrp="1"/>
          </p:cNvSpPr>
          <p:nvPr>
            <p:ph type="sldNum" sz="quarter" idx="12"/>
          </p:nvPr>
        </p:nvSpPr>
        <p:spPr/>
        <p:txBody>
          <a:bodyPr/>
          <a:lstStyle/>
          <a:p>
            <a:fld id="{330EA680-D336-4FF7-8B7A-9848BB0A1C32}" type="slidenum">
              <a:rPr lang="en-US" smtClean="0"/>
              <a:t>60</a:t>
            </a:fld>
            <a:endParaRPr lang="en-US"/>
          </a:p>
        </p:txBody>
      </p:sp>
      <p:sp>
        <p:nvSpPr>
          <p:cNvPr id="7" name="TextBox 6">
            <a:extLst>
              <a:ext uri="{FF2B5EF4-FFF2-40B4-BE49-F238E27FC236}">
                <a16:creationId xmlns:a16="http://schemas.microsoft.com/office/drawing/2014/main" id="{E3887C8F-7651-18DD-9192-F5B30F42B294}"/>
              </a:ext>
            </a:extLst>
          </p:cNvPr>
          <p:cNvSpPr txBox="1"/>
          <p:nvPr/>
        </p:nvSpPr>
        <p:spPr>
          <a:xfrm>
            <a:off x="971415" y="1210101"/>
            <a:ext cx="7246165" cy="3785652"/>
          </a:xfrm>
          <a:prstGeom prst="rect">
            <a:avLst/>
          </a:prstGeom>
          <a:noFill/>
        </p:spPr>
        <p:txBody>
          <a:bodyPr wrap="square" rtlCol="0">
            <a:spAutoFit/>
          </a:bodyPr>
          <a:lstStyle/>
          <a:p>
            <a:r>
              <a:rPr lang="en-US" sz="1200" dirty="0">
                <a:solidFill>
                  <a:schemeClr val="bg1"/>
                </a:solidFill>
                <a:latin typeface="Courier New" panose="02070309020205020404" pitchFamily="49" charset="0"/>
                <a:cs typeface="Courier New" panose="02070309020205020404" pitchFamily="49" charset="0"/>
              </a:rPr>
              <a:t>params.rbootpath = file("./boot.r") </a:t>
            </a:r>
          </a:p>
          <a:p>
            <a:r>
              <a:rPr lang="en-US" sz="1200" dirty="0">
                <a:solidFill>
                  <a:schemeClr val="bg1"/>
                </a:solidFill>
                <a:latin typeface="Courier New" panose="02070309020205020404" pitchFamily="49" charset="0"/>
                <a:cs typeface="Courier New" panose="02070309020205020404" pitchFamily="49" charset="0"/>
              </a:rPr>
              <a:t>params.rplotterpath = file("./bootCI_plot.r")</a:t>
            </a:r>
          </a:p>
          <a:p>
            <a:r>
              <a:rPr lang="en-US" sz="1200" dirty="0">
                <a:solidFill>
                  <a:schemeClr val="accent3">
                    <a:lumMod val="60000"/>
                    <a:lumOff val="40000"/>
                  </a:schemeClr>
                </a:solidFill>
                <a:latin typeface="Courier New" panose="02070309020205020404" pitchFamily="49" charset="0"/>
                <a:cs typeface="Courier New" panose="02070309020205020404" pitchFamily="49" charset="0"/>
              </a:rPr>
              <a:t>params.csvpath </a:t>
            </a:r>
            <a:r>
              <a:rPr lang="en-US" sz="1200" dirty="0">
                <a:solidFill>
                  <a:schemeClr val="bg1"/>
                </a:solidFill>
                <a:latin typeface="Courier New" panose="02070309020205020404" pitchFamily="49" charset="0"/>
                <a:cs typeface="Courier New" panose="02070309020205020404" pitchFamily="49" charset="0"/>
              </a:rPr>
              <a:t>= file("./Kukupa.csv")</a:t>
            </a:r>
          </a:p>
          <a:p>
            <a:r>
              <a:rPr lang="en-US" sz="1200" dirty="0">
                <a:solidFill>
                  <a:schemeClr val="bg1"/>
                </a:solidFill>
                <a:latin typeface="Courier New" panose="02070309020205020404" pitchFamily="49" charset="0"/>
                <a:cs typeface="Courier New" panose="02070309020205020404" pitchFamily="49" charset="0"/>
              </a:rPr>
              <a:t>num_Betas = values_list[0].toInteger()</a:t>
            </a:r>
          </a:p>
          <a:p>
            <a:r>
              <a:rPr lang="en-US" sz="1200" dirty="0">
                <a:solidFill>
                  <a:schemeClr val="bg1"/>
                </a:solidFill>
                <a:latin typeface="Courier New" panose="02070309020205020404" pitchFamily="49" charset="0"/>
                <a:cs typeface="Courier New" panose="02070309020205020404" pitchFamily="49" charset="0"/>
              </a:rPr>
              <a:t>num_Bparts = values_list[1].toInteger()</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Bparts_channel = Channel.from(1..num_Bparts)</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process bootstrap {</a:t>
            </a:r>
          </a:p>
          <a:p>
            <a:r>
              <a:rPr lang="en-US" sz="1200" dirty="0">
                <a:solidFill>
                  <a:schemeClr val="bg1"/>
                </a:solidFill>
                <a:latin typeface="Courier New" panose="02070309020205020404" pitchFamily="49" charset="0"/>
                <a:cs typeface="Courier New" panose="02070309020205020404" pitchFamily="49" charset="0"/>
              </a:rPr>
              <a:t>   input:</a:t>
            </a:r>
          </a:p>
          <a:p>
            <a:r>
              <a:rPr lang="en-US" sz="1200" dirty="0">
                <a:solidFill>
                  <a:schemeClr val="bg1"/>
                </a:solidFill>
                <a:latin typeface="Courier New" panose="02070309020205020404" pitchFamily="49" charset="0"/>
                <a:cs typeface="Courier New" panose="02070309020205020404" pitchFamily="49" charset="0"/>
              </a:rPr>
              <a:t>      path rpath</a:t>
            </a:r>
          </a:p>
          <a:p>
            <a:r>
              <a:rPr lang="en-US" sz="1200" dirty="0">
                <a:solidFill>
                  <a:schemeClr val="bg1"/>
                </a:solidFill>
                <a:latin typeface="Courier New" panose="02070309020205020404" pitchFamily="49" charset="0"/>
                <a:cs typeface="Courier New" panose="02070309020205020404" pitchFamily="49" charset="0"/>
              </a:rPr>
              <a:t>      path </a:t>
            </a:r>
            <a:r>
              <a:rPr lang="en-US" sz="1200" dirty="0">
                <a:solidFill>
                  <a:schemeClr val="accent3">
                    <a:lumMod val="60000"/>
                    <a:lumOff val="40000"/>
                  </a:schemeClr>
                </a:solidFill>
                <a:latin typeface="Courier New" panose="02070309020205020404" pitchFamily="49" charset="0"/>
                <a:cs typeface="Courier New" panose="02070309020205020404" pitchFamily="49" charset="0"/>
              </a:rPr>
              <a:t>csvpath</a:t>
            </a:r>
          </a:p>
          <a:p>
            <a:r>
              <a:rPr lang="en-US" sz="1200" dirty="0">
                <a:solidFill>
                  <a:schemeClr val="bg1"/>
                </a:solidFill>
                <a:latin typeface="Courier New" panose="02070309020205020404" pitchFamily="49" charset="0"/>
                <a:cs typeface="Courier New" panose="02070309020205020404" pitchFamily="49" charset="0"/>
              </a:rPr>
              <a:t>      val  Betas</a:t>
            </a:r>
          </a:p>
          <a:p>
            <a:r>
              <a:rPr lang="en-US" sz="1200" dirty="0">
                <a:solidFill>
                  <a:schemeClr val="bg1"/>
                </a:solidFill>
                <a:latin typeface="Courier New" panose="02070309020205020404" pitchFamily="49" charset="0"/>
                <a:cs typeface="Courier New" panose="02070309020205020404" pitchFamily="49" charset="0"/>
              </a:rPr>
              <a:t>      val  Bpart</a:t>
            </a:r>
          </a:p>
          <a:p>
            <a:r>
              <a:rPr lang="en-US" sz="1200" dirty="0">
                <a:solidFill>
                  <a:schemeClr val="bg1"/>
                </a:solidFill>
                <a:latin typeface="Courier New" panose="02070309020205020404" pitchFamily="49" charset="0"/>
                <a:cs typeface="Courier New" panose="02070309020205020404" pitchFamily="49" charset="0"/>
              </a:rPr>
              <a:t>// not printing all of bootstrap</a:t>
            </a:r>
          </a:p>
          <a:p>
            <a:r>
              <a:rPr lang="en-US" sz="1200" dirty="0">
                <a:solidFill>
                  <a:schemeClr val="bg1"/>
                </a:solidFill>
                <a:latin typeface="Courier New" panose="02070309020205020404" pitchFamily="49" charset="0"/>
                <a:cs typeface="Courier New" panose="02070309020205020404" pitchFamily="49" charset="0"/>
              </a:rPr>
              <a:t>}</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workflow {</a:t>
            </a:r>
          </a:p>
          <a:p>
            <a:r>
              <a:rPr lang="en-US" sz="1200" dirty="0">
                <a:solidFill>
                  <a:schemeClr val="bg1"/>
                </a:solidFill>
                <a:latin typeface="Courier New" panose="02070309020205020404" pitchFamily="49" charset="0"/>
                <a:cs typeface="Courier New" panose="02070309020205020404" pitchFamily="49" charset="0"/>
              </a:rPr>
              <a:t>bootstrap(params.rbootpath,</a:t>
            </a:r>
            <a:r>
              <a:rPr lang="en-US" sz="1200" dirty="0">
                <a:solidFill>
                  <a:schemeClr val="accent3">
                    <a:lumMod val="60000"/>
                    <a:lumOff val="40000"/>
                  </a:schemeClr>
                </a:solidFill>
                <a:latin typeface="Courier New" panose="02070309020205020404" pitchFamily="49" charset="0"/>
                <a:cs typeface="Courier New" panose="02070309020205020404" pitchFamily="49" charset="0"/>
              </a:rPr>
              <a:t>params.csvpath</a:t>
            </a:r>
            <a:r>
              <a:rPr lang="en-US" sz="1200" dirty="0">
                <a:solidFill>
                  <a:schemeClr val="bg1"/>
                </a:solidFill>
                <a:latin typeface="Courier New" panose="02070309020205020404" pitchFamily="49" charset="0"/>
                <a:cs typeface="Courier New" panose="02070309020205020404" pitchFamily="49" charset="0"/>
              </a:rPr>
              <a:t>,num_Betas,Bparts_channel)</a:t>
            </a:r>
          </a:p>
          <a:p>
            <a:r>
              <a:rPr lang="en-US" sz="1200" dirty="0">
                <a:solidFill>
                  <a:schemeClr val="bg1"/>
                </a:solidFill>
                <a:latin typeface="Courier New" panose="02070309020205020404" pitchFamily="49" charset="0"/>
                <a:cs typeface="Courier New" panose="02070309020205020404" pitchFamily="49" charset="0"/>
              </a:rPr>
              <a:t>}</a:t>
            </a:r>
          </a:p>
        </p:txBody>
      </p:sp>
      <p:sp>
        <p:nvSpPr>
          <p:cNvPr id="9" name="Title 1">
            <a:extLst>
              <a:ext uri="{FF2B5EF4-FFF2-40B4-BE49-F238E27FC236}">
                <a16:creationId xmlns:a16="http://schemas.microsoft.com/office/drawing/2014/main" id="{CD5FEC52-AF02-6D90-01CC-51598724CB22}"/>
              </a:ext>
            </a:extLst>
          </p:cNvPr>
          <p:cNvSpPr txBox="1">
            <a:spLocks/>
          </p:cNvSpPr>
          <p:nvPr/>
        </p:nvSpPr>
        <p:spPr>
          <a:xfrm>
            <a:off x="6530880" y="1114456"/>
            <a:ext cx="1915300" cy="10385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sz="2800" b="1" dirty="0"/>
              <a:t>Order matters!</a:t>
            </a:r>
          </a:p>
        </p:txBody>
      </p:sp>
    </p:spTree>
    <p:extLst>
      <p:ext uri="{BB962C8B-B14F-4D97-AF65-F5344CB8AC3E}">
        <p14:creationId xmlns:p14="http://schemas.microsoft.com/office/powerpoint/2010/main" val="3414187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E1E1-7D9D-0F6E-19C4-B81F1EE8382A}"/>
              </a:ext>
            </a:extLst>
          </p:cNvPr>
          <p:cNvSpPr>
            <a:spLocks noGrp="1"/>
          </p:cNvSpPr>
          <p:nvPr>
            <p:ph type="title"/>
          </p:nvPr>
        </p:nvSpPr>
        <p:spPr>
          <a:xfrm>
            <a:off x="971415" y="523272"/>
            <a:ext cx="6858000" cy="345000"/>
          </a:xfrm>
        </p:spPr>
        <p:txBody>
          <a:bodyPr/>
          <a:lstStyle/>
          <a:p>
            <a:r>
              <a:rPr lang="en-US" dirty="0"/>
              <a:t>Interaction of processes , channels and workflows </a:t>
            </a:r>
          </a:p>
        </p:txBody>
      </p:sp>
      <p:sp>
        <p:nvSpPr>
          <p:cNvPr id="4" name="Slide Number Placeholder 3">
            <a:extLst>
              <a:ext uri="{FF2B5EF4-FFF2-40B4-BE49-F238E27FC236}">
                <a16:creationId xmlns:a16="http://schemas.microsoft.com/office/drawing/2014/main" id="{AF12337C-AE2B-693B-F657-1872C223EFCA}"/>
              </a:ext>
            </a:extLst>
          </p:cNvPr>
          <p:cNvSpPr>
            <a:spLocks noGrp="1"/>
          </p:cNvSpPr>
          <p:nvPr>
            <p:ph type="sldNum" sz="quarter" idx="12"/>
          </p:nvPr>
        </p:nvSpPr>
        <p:spPr/>
        <p:txBody>
          <a:bodyPr/>
          <a:lstStyle/>
          <a:p>
            <a:fld id="{330EA680-D336-4FF7-8B7A-9848BB0A1C32}" type="slidenum">
              <a:rPr lang="en-US" smtClean="0"/>
              <a:t>61</a:t>
            </a:fld>
            <a:endParaRPr lang="en-US"/>
          </a:p>
        </p:txBody>
      </p:sp>
      <p:sp>
        <p:nvSpPr>
          <p:cNvPr id="7" name="TextBox 6">
            <a:extLst>
              <a:ext uri="{FF2B5EF4-FFF2-40B4-BE49-F238E27FC236}">
                <a16:creationId xmlns:a16="http://schemas.microsoft.com/office/drawing/2014/main" id="{E3887C8F-7651-18DD-9192-F5B30F42B294}"/>
              </a:ext>
            </a:extLst>
          </p:cNvPr>
          <p:cNvSpPr txBox="1"/>
          <p:nvPr/>
        </p:nvSpPr>
        <p:spPr>
          <a:xfrm>
            <a:off x="971415" y="1210101"/>
            <a:ext cx="7246165" cy="3785652"/>
          </a:xfrm>
          <a:prstGeom prst="rect">
            <a:avLst/>
          </a:prstGeom>
          <a:noFill/>
        </p:spPr>
        <p:txBody>
          <a:bodyPr wrap="square" rtlCol="0">
            <a:spAutoFit/>
          </a:bodyPr>
          <a:lstStyle/>
          <a:p>
            <a:r>
              <a:rPr lang="en-US" sz="1200" dirty="0">
                <a:solidFill>
                  <a:schemeClr val="bg1"/>
                </a:solidFill>
                <a:latin typeface="Courier New" panose="02070309020205020404" pitchFamily="49" charset="0"/>
                <a:cs typeface="Courier New" panose="02070309020205020404" pitchFamily="49" charset="0"/>
              </a:rPr>
              <a:t>params.rbootpath = file("./boot.r") </a:t>
            </a:r>
          </a:p>
          <a:p>
            <a:r>
              <a:rPr lang="en-US" sz="1200" dirty="0">
                <a:solidFill>
                  <a:schemeClr val="bg1"/>
                </a:solidFill>
                <a:latin typeface="Courier New" panose="02070309020205020404" pitchFamily="49" charset="0"/>
                <a:cs typeface="Courier New" panose="02070309020205020404" pitchFamily="49" charset="0"/>
              </a:rPr>
              <a:t>params.rplotterpath = file("./bootCI_plot.r")</a:t>
            </a:r>
          </a:p>
          <a:p>
            <a:r>
              <a:rPr lang="en-US" sz="1200" dirty="0">
                <a:solidFill>
                  <a:schemeClr val="bg1"/>
                </a:solidFill>
                <a:latin typeface="Courier New" panose="02070309020205020404" pitchFamily="49" charset="0"/>
                <a:cs typeface="Courier New" panose="02070309020205020404" pitchFamily="49" charset="0"/>
              </a:rPr>
              <a:t>params.csvpath = file("./Kukupa.csv")</a:t>
            </a:r>
          </a:p>
          <a:p>
            <a:r>
              <a:rPr lang="en-US" sz="1200" dirty="0">
                <a:solidFill>
                  <a:schemeClr val="accent4"/>
                </a:solidFill>
                <a:latin typeface="Courier New" panose="02070309020205020404" pitchFamily="49" charset="0"/>
                <a:cs typeface="Courier New" panose="02070309020205020404" pitchFamily="49" charset="0"/>
              </a:rPr>
              <a:t>num_Betas </a:t>
            </a:r>
            <a:r>
              <a:rPr lang="en-US" sz="1200" dirty="0">
                <a:solidFill>
                  <a:schemeClr val="bg1"/>
                </a:solidFill>
                <a:latin typeface="Courier New" panose="02070309020205020404" pitchFamily="49" charset="0"/>
                <a:cs typeface="Courier New" panose="02070309020205020404" pitchFamily="49" charset="0"/>
              </a:rPr>
              <a:t>= values_list[0].toInteger()</a:t>
            </a:r>
          </a:p>
          <a:p>
            <a:r>
              <a:rPr lang="en-US" sz="1200" dirty="0">
                <a:solidFill>
                  <a:schemeClr val="bg1"/>
                </a:solidFill>
                <a:latin typeface="Courier New" panose="02070309020205020404" pitchFamily="49" charset="0"/>
                <a:cs typeface="Courier New" panose="02070309020205020404" pitchFamily="49" charset="0"/>
              </a:rPr>
              <a:t>num_Bparts = values_list[1].toInteger()</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Bparts_channel = Channel.from(1..num_Bparts)</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process bootstrap {</a:t>
            </a:r>
          </a:p>
          <a:p>
            <a:r>
              <a:rPr lang="en-US" sz="1200" dirty="0">
                <a:solidFill>
                  <a:schemeClr val="bg1"/>
                </a:solidFill>
                <a:latin typeface="Courier New" panose="02070309020205020404" pitchFamily="49" charset="0"/>
                <a:cs typeface="Courier New" panose="02070309020205020404" pitchFamily="49" charset="0"/>
              </a:rPr>
              <a:t>   input:</a:t>
            </a:r>
          </a:p>
          <a:p>
            <a:r>
              <a:rPr lang="en-US" sz="1200" dirty="0">
                <a:solidFill>
                  <a:schemeClr val="bg1"/>
                </a:solidFill>
                <a:latin typeface="Courier New" panose="02070309020205020404" pitchFamily="49" charset="0"/>
                <a:cs typeface="Courier New" panose="02070309020205020404" pitchFamily="49" charset="0"/>
              </a:rPr>
              <a:t>      path rpath</a:t>
            </a:r>
          </a:p>
          <a:p>
            <a:r>
              <a:rPr lang="en-US" sz="1200" dirty="0">
                <a:solidFill>
                  <a:schemeClr val="bg1"/>
                </a:solidFill>
                <a:latin typeface="Courier New" panose="02070309020205020404" pitchFamily="49" charset="0"/>
                <a:cs typeface="Courier New" panose="02070309020205020404" pitchFamily="49" charset="0"/>
              </a:rPr>
              <a:t>      path csvpath</a:t>
            </a:r>
          </a:p>
          <a:p>
            <a:r>
              <a:rPr lang="en-US" sz="1200" dirty="0">
                <a:solidFill>
                  <a:schemeClr val="bg1"/>
                </a:solidFill>
                <a:latin typeface="Courier New" panose="02070309020205020404" pitchFamily="49" charset="0"/>
                <a:cs typeface="Courier New" panose="02070309020205020404" pitchFamily="49" charset="0"/>
              </a:rPr>
              <a:t>      val  </a:t>
            </a:r>
            <a:r>
              <a:rPr lang="en-US" sz="1200" dirty="0">
                <a:solidFill>
                  <a:schemeClr val="accent4"/>
                </a:solidFill>
                <a:latin typeface="Courier New" panose="02070309020205020404" pitchFamily="49" charset="0"/>
                <a:cs typeface="Courier New" panose="02070309020205020404" pitchFamily="49" charset="0"/>
              </a:rPr>
              <a:t>Betas</a:t>
            </a:r>
          </a:p>
          <a:p>
            <a:r>
              <a:rPr lang="en-US" sz="1200" dirty="0">
                <a:solidFill>
                  <a:schemeClr val="bg1"/>
                </a:solidFill>
                <a:latin typeface="Courier New" panose="02070309020205020404" pitchFamily="49" charset="0"/>
                <a:cs typeface="Courier New" panose="02070309020205020404" pitchFamily="49" charset="0"/>
              </a:rPr>
              <a:t>      val  Bpart</a:t>
            </a:r>
          </a:p>
          <a:p>
            <a:r>
              <a:rPr lang="en-US" sz="1200" dirty="0">
                <a:solidFill>
                  <a:schemeClr val="bg1"/>
                </a:solidFill>
                <a:latin typeface="Courier New" panose="02070309020205020404" pitchFamily="49" charset="0"/>
                <a:cs typeface="Courier New" panose="02070309020205020404" pitchFamily="49" charset="0"/>
              </a:rPr>
              <a:t>// not printing all of bootstrap</a:t>
            </a:r>
          </a:p>
          <a:p>
            <a:r>
              <a:rPr lang="en-US" sz="1200" dirty="0">
                <a:solidFill>
                  <a:schemeClr val="bg1"/>
                </a:solidFill>
                <a:latin typeface="Courier New" panose="02070309020205020404" pitchFamily="49" charset="0"/>
                <a:cs typeface="Courier New" panose="02070309020205020404" pitchFamily="49" charset="0"/>
              </a:rPr>
              <a:t>}</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workflow {</a:t>
            </a:r>
          </a:p>
          <a:p>
            <a:r>
              <a:rPr lang="en-US" sz="1200" dirty="0">
                <a:solidFill>
                  <a:schemeClr val="bg1"/>
                </a:solidFill>
                <a:latin typeface="Courier New" panose="02070309020205020404" pitchFamily="49" charset="0"/>
                <a:cs typeface="Courier New" panose="02070309020205020404" pitchFamily="49" charset="0"/>
              </a:rPr>
              <a:t>bootstrap(params.rbootpath,params.csvpath,</a:t>
            </a:r>
            <a:r>
              <a:rPr lang="en-US" sz="1200" dirty="0">
                <a:solidFill>
                  <a:schemeClr val="accent4"/>
                </a:solidFill>
                <a:latin typeface="Courier New" panose="02070309020205020404" pitchFamily="49" charset="0"/>
                <a:cs typeface="Courier New" panose="02070309020205020404" pitchFamily="49" charset="0"/>
              </a:rPr>
              <a:t>num_Betas</a:t>
            </a:r>
            <a:r>
              <a:rPr lang="en-US" sz="1200" dirty="0">
                <a:solidFill>
                  <a:schemeClr val="bg1"/>
                </a:solidFill>
                <a:latin typeface="Courier New" panose="02070309020205020404" pitchFamily="49" charset="0"/>
                <a:cs typeface="Courier New" panose="02070309020205020404" pitchFamily="49" charset="0"/>
              </a:rPr>
              <a:t>,Bparts_channel)</a:t>
            </a:r>
          </a:p>
          <a:p>
            <a:r>
              <a:rPr lang="en-US" sz="1200" dirty="0">
                <a:solidFill>
                  <a:schemeClr val="bg1"/>
                </a:solidFill>
                <a:latin typeface="Courier New" panose="02070309020205020404" pitchFamily="49" charset="0"/>
                <a:cs typeface="Courier New" panose="02070309020205020404" pitchFamily="49" charset="0"/>
              </a:rPr>
              <a:t>}</a:t>
            </a:r>
          </a:p>
        </p:txBody>
      </p:sp>
      <p:sp>
        <p:nvSpPr>
          <p:cNvPr id="9" name="Title 1">
            <a:extLst>
              <a:ext uri="{FF2B5EF4-FFF2-40B4-BE49-F238E27FC236}">
                <a16:creationId xmlns:a16="http://schemas.microsoft.com/office/drawing/2014/main" id="{CD5FEC52-AF02-6D90-01CC-51598724CB22}"/>
              </a:ext>
            </a:extLst>
          </p:cNvPr>
          <p:cNvSpPr txBox="1">
            <a:spLocks/>
          </p:cNvSpPr>
          <p:nvPr/>
        </p:nvSpPr>
        <p:spPr>
          <a:xfrm>
            <a:off x="6530880" y="1114456"/>
            <a:ext cx="1915300" cy="10385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sz="2800" b="1" dirty="0"/>
              <a:t>Order matters!</a:t>
            </a:r>
          </a:p>
        </p:txBody>
      </p:sp>
    </p:spTree>
    <p:extLst>
      <p:ext uri="{BB962C8B-B14F-4D97-AF65-F5344CB8AC3E}">
        <p14:creationId xmlns:p14="http://schemas.microsoft.com/office/powerpoint/2010/main" val="2148389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E1E1-7D9D-0F6E-19C4-B81F1EE8382A}"/>
              </a:ext>
            </a:extLst>
          </p:cNvPr>
          <p:cNvSpPr>
            <a:spLocks noGrp="1"/>
          </p:cNvSpPr>
          <p:nvPr>
            <p:ph type="title"/>
          </p:nvPr>
        </p:nvSpPr>
        <p:spPr>
          <a:xfrm>
            <a:off x="971415" y="523272"/>
            <a:ext cx="6858000" cy="345000"/>
          </a:xfrm>
        </p:spPr>
        <p:txBody>
          <a:bodyPr/>
          <a:lstStyle/>
          <a:p>
            <a:r>
              <a:rPr lang="en-US" dirty="0"/>
              <a:t>Interaction of processes , channels and workflows </a:t>
            </a:r>
          </a:p>
        </p:txBody>
      </p:sp>
      <p:sp>
        <p:nvSpPr>
          <p:cNvPr id="4" name="Slide Number Placeholder 3">
            <a:extLst>
              <a:ext uri="{FF2B5EF4-FFF2-40B4-BE49-F238E27FC236}">
                <a16:creationId xmlns:a16="http://schemas.microsoft.com/office/drawing/2014/main" id="{AF12337C-AE2B-693B-F657-1872C223EFCA}"/>
              </a:ext>
            </a:extLst>
          </p:cNvPr>
          <p:cNvSpPr>
            <a:spLocks noGrp="1"/>
          </p:cNvSpPr>
          <p:nvPr>
            <p:ph type="sldNum" sz="quarter" idx="12"/>
          </p:nvPr>
        </p:nvSpPr>
        <p:spPr/>
        <p:txBody>
          <a:bodyPr/>
          <a:lstStyle/>
          <a:p>
            <a:fld id="{330EA680-D336-4FF7-8B7A-9848BB0A1C32}" type="slidenum">
              <a:rPr lang="en-US" smtClean="0"/>
              <a:t>62</a:t>
            </a:fld>
            <a:endParaRPr lang="en-US"/>
          </a:p>
        </p:txBody>
      </p:sp>
      <p:sp>
        <p:nvSpPr>
          <p:cNvPr id="7" name="TextBox 6">
            <a:extLst>
              <a:ext uri="{FF2B5EF4-FFF2-40B4-BE49-F238E27FC236}">
                <a16:creationId xmlns:a16="http://schemas.microsoft.com/office/drawing/2014/main" id="{E3887C8F-7651-18DD-9192-F5B30F42B294}"/>
              </a:ext>
            </a:extLst>
          </p:cNvPr>
          <p:cNvSpPr txBox="1"/>
          <p:nvPr/>
        </p:nvSpPr>
        <p:spPr>
          <a:xfrm>
            <a:off x="971415" y="1210101"/>
            <a:ext cx="7246165" cy="3785652"/>
          </a:xfrm>
          <a:prstGeom prst="rect">
            <a:avLst/>
          </a:prstGeom>
          <a:noFill/>
        </p:spPr>
        <p:txBody>
          <a:bodyPr wrap="square" rtlCol="0">
            <a:spAutoFit/>
          </a:bodyPr>
          <a:lstStyle/>
          <a:p>
            <a:r>
              <a:rPr lang="en-US" sz="1200" dirty="0">
                <a:solidFill>
                  <a:schemeClr val="bg1"/>
                </a:solidFill>
                <a:latin typeface="Courier New" panose="02070309020205020404" pitchFamily="49" charset="0"/>
                <a:cs typeface="Courier New" panose="02070309020205020404" pitchFamily="49" charset="0"/>
              </a:rPr>
              <a:t>params.rbootpath = file("./boot.r") </a:t>
            </a:r>
          </a:p>
          <a:p>
            <a:r>
              <a:rPr lang="en-US" sz="1200" dirty="0">
                <a:solidFill>
                  <a:schemeClr val="bg1"/>
                </a:solidFill>
                <a:latin typeface="Courier New" panose="02070309020205020404" pitchFamily="49" charset="0"/>
                <a:cs typeface="Courier New" panose="02070309020205020404" pitchFamily="49" charset="0"/>
              </a:rPr>
              <a:t>params.rplotterpath = file("./bootCI_plot.r")</a:t>
            </a:r>
          </a:p>
          <a:p>
            <a:r>
              <a:rPr lang="en-US" sz="1200" dirty="0">
                <a:solidFill>
                  <a:schemeClr val="bg1"/>
                </a:solidFill>
                <a:latin typeface="Courier New" panose="02070309020205020404" pitchFamily="49" charset="0"/>
                <a:cs typeface="Courier New" panose="02070309020205020404" pitchFamily="49" charset="0"/>
              </a:rPr>
              <a:t>params.csvpath = file("./Kukupa.csv")</a:t>
            </a:r>
          </a:p>
          <a:p>
            <a:r>
              <a:rPr lang="en-US" sz="1200" dirty="0">
                <a:solidFill>
                  <a:schemeClr val="bg1"/>
                </a:solidFill>
                <a:latin typeface="Courier New" panose="02070309020205020404" pitchFamily="49" charset="0"/>
                <a:cs typeface="Courier New" panose="02070309020205020404" pitchFamily="49" charset="0"/>
              </a:rPr>
              <a:t>num_Betas = values_list[0].toInteger()</a:t>
            </a:r>
          </a:p>
          <a:p>
            <a:r>
              <a:rPr lang="en-US" sz="1200" dirty="0">
                <a:solidFill>
                  <a:schemeClr val="accent4"/>
                </a:solidFill>
                <a:latin typeface="Courier New" panose="02070309020205020404" pitchFamily="49" charset="0"/>
                <a:cs typeface="Courier New" panose="02070309020205020404" pitchFamily="49" charset="0"/>
              </a:rPr>
              <a:t>num_Bparts </a:t>
            </a:r>
            <a:r>
              <a:rPr lang="en-US" sz="1200" dirty="0">
                <a:solidFill>
                  <a:schemeClr val="bg1"/>
                </a:solidFill>
                <a:latin typeface="Courier New" panose="02070309020205020404" pitchFamily="49" charset="0"/>
                <a:cs typeface="Courier New" panose="02070309020205020404" pitchFamily="49" charset="0"/>
              </a:rPr>
              <a:t>= values_list[1].toInteger()</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Bparts_channel = Channel.from(1..num_Bparts)</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process bootstrap {</a:t>
            </a:r>
          </a:p>
          <a:p>
            <a:r>
              <a:rPr lang="en-US" sz="1200" dirty="0">
                <a:solidFill>
                  <a:schemeClr val="bg1"/>
                </a:solidFill>
                <a:latin typeface="Courier New" panose="02070309020205020404" pitchFamily="49" charset="0"/>
                <a:cs typeface="Courier New" panose="02070309020205020404" pitchFamily="49" charset="0"/>
              </a:rPr>
              <a:t>   input:</a:t>
            </a:r>
          </a:p>
          <a:p>
            <a:r>
              <a:rPr lang="en-US" sz="1200" dirty="0">
                <a:solidFill>
                  <a:schemeClr val="bg1"/>
                </a:solidFill>
                <a:latin typeface="Courier New" panose="02070309020205020404" pitchFamily="49" charset="0"/>
                <a:cs typeface="Courier New" panose="02070309020205020404" pitchFamily="49" charset="0"/>
              </a:rPr>
              <a:t>      path rpath</a:t>
            </a:r>
          </a:p>
          <a:p>
            <a:r>
              <a:rPr lang="en-US" sz="1200" dirty="0">
                <a:solidFill>
                  <a:schemeClr val="bg1"/>
                </a:solidFill>
                <a:latin typeface="Courier New" panose="02070309020205020404" pitchFamily="49" charset="0"/>
                <a:cs typeface="Courier New" panose="02070309020205020404" pitchFamily="49" charset="0"/>
              </a:rPr>
              <a:t>      path csvpath</a:t>
            </a:r>
          </a:p>
          <a:p>
            <a:r>
              <a:rPr lang="en-US" sz="1200" dirty="0">
                <a:solidFill>
                  <a:schemeClr val="bg1"/>
                </a:solidFill>
                <a:latin typeface="Courier New" panose="02070309020205020404" pitchFamily="49" charset="0"/>
                <a:cs typeface="Courier New" panose="02070309020205020404" pitchFamily="49" charset="0"/>
              </a:rPr>
              <a:t>      val  Betas</a:t>
            </a:r>
          </a:p>
          <a:p>
            <a:r>
              <a:rPr lang="en-US" sz="1200" dirty="0">
                <a:solidFill>
                  <a:schemeClr val="bg1"/>
                </a:solidFill>
                <a:latin typeface="Courier New" panose="02070309020205020404" pitchFamily="49" charset="0"/>
                <a:cs typeface="Courier New" panose="02070309020205020404" pitchFamily="49" charset="0"/>
              </a:rPr>
              <a:t>      val  </a:t>
            </a:r>
            <a:r>
              <a:rPr lang="en-US" sz="1200" dirty="0">
                <a:solidFill>
                  <a:schemeClr val="accent4"/>
                </a:solidFill>
                <a:latin typeface="Courier New" panose="02070309020205020404" pitchFamily="49" charset="0"/>
                <a:cs typeface="Courier New" panose="02070309020205020404" pitchFamily="49" charset="0"/>
              </a:rPr>
              <a:t>Bpart</a:t>
            </a:r>
          </a:p>
          <a:p>
            <a:r>
              <a:rPr lang="en-US" sz="1200" dirty="0">
                <a:solidFill>
                  <a:schemeClr val="bg1"/>
                </a:solidFill>
                <a:latin typeface="Courier New" panose="02070309020205020404" pitchFamily="49" charset="0"/>
                <a:cs typeface="Courier New" panose="02070309020205020404" pitchFamily="49" charset="0"/>
              </a:rPr>
              <a:t>// not printing all of bootstrap</a:t>
            </a:r>
          </a:p>
          <a:p>
            <a:r>
              <a:rPr lang="en-US" sz="1200" dirty="0">
                <a:solidFill>
                  <a:schemeClr val="bg1"/>
                </a:solidFill>
                <a:latin typeface="Courier New" panose="02070309020205020404" pitchFamily="49" charset="0"/>
                <a:cs typeface="Courier New" panose="02070309020205020404" pitchFamily="49" charset="0"/>
              </a:rPr>
              <a:t>}</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workflow {</a:t>
            </a:r>
          </a:p>
          <a:p>
            <a:r>
              <a:rPr lang="en-US" sz="1200" dirty="0">
                <a:solidFill>
                  <a:schemeClr val="bg1"/>
                </a:solidFill>
                <a:latin typeface="Courier New" panose="02070309020205020404" pitchFamily="49" charset="0"/>
                <a:cs typeface="Courier New" panose="02070309020205020404" pitchFamily="49" charset="0"/>
              </a:rPr>
              <a:t>bootstrap(params.rbootpath,params.csvpath,num_Betas,Bparts_channel)</a:t>
            </a:r>
          </a:p>
          <a:p>
            <a:r>
              <a:rPr lang="en-US" sz="1200" dirty="0">
                <a:solidFill>
                  <a:schemeClr val="bg1"/>
                </a:solidFill>
                <a:latin typeface="Courier New" panose="02070309020205020404" pitchFamily="49" charset="0"/>
                <a:cs typeface="Courier New" panose="02070309020205020404" pitchFamily="49" charset="0"/>
              </a:rPr>
              <a:t>}</a:t>
            </a:r>
          </a:p>
        </p:txBody>
      </p:sp>
      <p:sp>
        <p:nvSpPr>
          <p:cNvPr id="9" name="Title 1">
            <a:extLst>
              <a:ext uri="{FF2B5EF4-FFF2-40B4-BE49-F238E27FC236}">
                <a16:creationId xmlns:a16="http://schemas.microsoft.com/office/drawing/2014/main" id="{CD5FEC52-AF02-6D90-01CC-51598724CB22}"/>
              </a:ext>
            </a:extLst>
          </p:cNvPr>
          <p:cNvSpPr txBox="1">
            <a:spLocks/>
          </p:cNvSpPr>
          <p:nvPr/>
        </p:nvSpPr>
        <p:spPr>
          <a:xfrm>
            <a:off x="6530880" y="1114456"/>
            <a:ext cx="1915300" cy="10385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sz="2800" b="1" dirty="0"/>
              <a:t>Order matters!</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89172FCA-DB77-76E5-5FE3-485CF85D33ED}"/>
                  </a:ext>
                </a:extLst>
              </p14:cNvPr>
              <p14:cNvContentPartPr/>
              <p14:nvPr/>
            </p14:nvContentPartPr>
            <p14:xfrm>
              <a:off x="6208948" y="3614317"/>
              <a:ext cx="784080" cy="914040"/>
            </p14:xfrm>
          </p:contentPart>
        </mc:Choice>
        <mc:Fallback xmlns="">
          <p:pic>
            <p:nvPicPr>
              <p:cNvPr id="12" name="Ink 11">
                <a:extLst>
                  <a:ext uri="{FF2B5EF4-FFF2-40B4-BE49-F238E27FC236}">
                    <a16:creationId xmlns:a16="http://schemas.microsoft.com/office/drawing/2014/main" id="{89172FCA-DB77-76E5-5FE3-485CF85D33ED}"/>
                  </a:ext>
                </a:extLst>
              </p:cNvPr>
              <p:cNvPicPr/>
              <p:nvPr/>
            </p:nvPicPr>
            <p:blipFill>
              <a:blip r:embed="rId4"/>
              <a:stretch>
                <a:fillRect/>
              </a:stretch>
            </p:blipFill>
            <p:spPr>
              <a:xfrm>
                <a:off x="6199948" y="3605317"/>
                <a:ext cx="801720" cy="931680"/>
              </a:xfrm>
              <a:prstGeom prst="rect">
                <a:avLst/>
              </a:prstGeom>
            </p:spPr>
          </p:pic>
        </mc:Fallback>
      </mc:AlternateContent>
      <p:sp>
        <p:nvSpPr>
          <p:cNvPr id="14" name="Title 1">
            <a:extLst>
              <a:ext uri="{FF2B5EF4-FFF2-40B4-BE49-F238E27FC236}">
                <a16:creationId xmlns:a16="http://schemas.microsoft.com/office/drawing/2014/main" id="{912A1327-01A7-5385-FC87-59FCF716D254}"/>
              </a:ext>
            </a:extLst>
          </p:cNvPr>
          <p:cNvSpPr txBox="1">
            <a:spLocks/>
          </p:cNvSpPr>
          <p:nvPr/>
        </p:nvSpPr>
        <p:spPr>
          <a:xfrm>
            <a:off x="5892243" y="3146921"/>
            <a:ext cx="2905264" cy="412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sz="1300" dirty="0"/>
              <a:t>Shouldn’t this be </a:t>
            </a:r>
            <a:r>
              <a:rPr lang="en-US" sz="1400" dirty="0">
                <a:latin typeface="Courier New" panose="02070309020205020404" pitchFamily="49" charset="0"/>
                <a:cs typeface="Courier New" panose="02070309020205020404" pitchFamily="49" charset="0"/>
              </a:rPr>
              <a:t>num_Bparts?</a:t>
            </a:r>
            <a:r>
              <a:rPr lang="en-US" sz="1300" dirty="0"/>
              <a:t> </a:t>
            </a:r>
          </a:p>
        </p:txBody>
      </p:sp>
    </p:spTree>
    <p:extLst>
      <p:ext uri="{BB962C8B-B14F-4D97-AF65-F5344CB8AC3E}">
        <p14:creationId xmlns:p14="http://schemas.microsoft.com/office/powerpoint/2010/main" val="73992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animEffect transition="in" filter="fade">
                                      <p:cBhvr>
                                        <p:cTn id="29" dur="500"/>
                                        <p:tgtEl>
                                          <p:spTgt spid="7">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9" end="9"/>
                                            </p:txEl>
                                          </p:spTgt>
                                        </p:tgtEl>
                                        <p:attrNameLst>
                                          <p:attrName>style.visibility</p:attrName>
                                        </p:attrNameLst>
                                      </p:cBhvr>
                                      <p:to>
                                        <p:strVal val="visible"/>
                                      </p:to>
                                    </p:set>
                                    <p:animEffect transition="in" filter="fade">
                                      <p:cBhvr>
                                        <p:cTn id="32" dur="500"/>
                                        <p:tgtEl>
                                          <p:spTgt spid="7">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animEffect transition="in" filter="fade">
                                      <p:cBhvr>
                                        <p:cTn id="35" dur="500"/>
                                        <p:tgtEl>
                                          <p:spTgt spid="7">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
                                            <p:txEl>
                                              <p:pRg st="11" end="11"/>
                                            </p:txEl>
                                          </p:spTgt>
                                        </p:tgtEl>
                                        <p:attrNameLst>
                                          <p:attrName>style.visibility</p:attrName>
                                        </p:attrNameLst>
                                      </p:cBhvr>
                                      <p:to>
                                        <p:strVal val="visible"/>
                                      </p:to>
                                    </p:set>
                                    <p:animEffect transition="in" filter="fade">
                                      <p:cBhvr>
                                        <p:cTn id="38" dur="500"/>
                                        <p:tgtEl>
                                          <p:spTgt spid="7">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animEffect transition="in" filter="fade">
                                      <p:cBhvr>
                                        <p:cTn id="41" dur="500"/>
                                        <p:tgtEl>
                                          <p:spTgt spid="7">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xEl>
                                              <p:pRg st="13" end="13"/>
                                            </p:txEl>
                                          </p:spTgt>
                                        </p:tgtEl>
                                        <p:attrNameLst>
                                          <p:attrName>style.visibility</p:attrName>
                                        </p:attrNameLst>
                                      </p:cBhvr>
                                      <p:to>
                                        <p:strVal val="visible"/>
                                      </p:to>
                                    </p:set>
                                    <p:animEffect transition="in" filter="fade">
                                      <p:cBhvr>
                                        <p:cTn id="44" dur="500"/>
                                        <p:tgtEl>
                                          <p:spTgt spid="7">
                                            <p:txEl>
                                              <p:pRg st="13" end="1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animEffect transition="in" filter="fade">
                                      <p:cBhvr>
                                        <p:cTn id="47" dur="500"/>
                                        <p:tgtEl>
                                          <p:spTgt spid="7">
                                            <p:txEl>
                                              <p:pRg st="14" end="1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7">
                                            <p:txEl>
                                              <p:pRg st="15" end="15"/>
                                            </p:txEl>
                                          </p:spTgt>
                                        </p:tgtEl>
                                        <p:attrNameLst>
                                          <p:attrName>style.visibility</p:attrName>
                                        </p:attrNameLst>
                                      </p:cBhvr>
                                      <p:to>
                                        <p:strVal val="visible"/>
                                      </p:to>
                                    </p:set>
                                    <p:animEffect transition="in" filter="fade">
                                      <p:cBhvr>
                                        <p:cTn id="50" dur="500"/>
                                        <p:tgtEl>
                                          <p:spTgt spid="7">
                                            <p:txEl>
                                              <p:pRg st="15" end="1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animEffect transition="in" filter="fade">
                                      <p:cBhvr>
                                        <p:cTn id="55" dur="500"/>
                                        <p:tgtEl>
                                          <p:spTgt spid="7">
                                            <p:txEl>
                                              <p:pRg st="17" end="1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
                                            <p:txEl>
                                              <p:pRg st="18" end="18"/>
                                            </p:txEl>
                                          </p:spTgt>
                                        </p:tgtEl>
                                        <p:attrNameLst>
                                          <p:attrName>style.visibility</p:attrName>
                                        </p:attrNameLst>
                                      </p:cBhvr>
                                      <p:to>
                                        <p:strVal val="visible"/>
                                      </p:to>
                                    </p:set>
                                    <p:animEffect transition="in" filter="fade">
                                      <p:cBhvr>
                                        <p:cTn id="58" dur="500"/>
                                        <p:tgtEl>
                                          <p:spTgt spid="7">
                                            <p:txEl>
                                              <p:pRg st="18" end="1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19" end="19"/>
                                            </p:txEl>
                                          </p:spTgt>
                                        </p:tgtEl>
                                        <p:attrNameLst>
                                          <p:attrName>style.visibility</p:attrName>
                                        </p:attrNameLst>
                                      </p:cBhvr>
                                      <p:to>
                                        <p:strVal val="visible"/>
                                      </p:to>
                                    </p:set>
                                    <p:animEffect transition="in" filter="fade">
                                      <p:cBhvr>
                                        <p:cTn id="61" dur="500"/>
                                        <p:tgtEl>
                                          <p:spTgt spid="7">
                                            <p:txEl>
                                              <p:pRg st="19" end="1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E1E1-7D9D-0F6E-19C4-B81F1EE8382A}"/>
              </a:ext>
            </a:extLst>
          </p:cNvPr>
          <p:cNvSpPr>
            <a:spLocks noGrp="1"/>
          </p:cNvSpPr>
          <p:nvPr>
            <p:ph type="title"/>
          </p:nvPr>
        </p:nvSpPr>
        <p:spPr>
          <a:xfrm>
            <a:off x="971415" y="523272"/>
            <a:ext cx="6858000" cy="345000"/>
          </a:xfrm>
        </p:spPr>
        <p:txBody>
          <a:bodyPr/>
          <a:lstStyle/>
          <a:p>
            <a:r>
              <a:rPr lang="en-US" dirty="0"/>
              <a:t>Interaction of processes , channels and workflows </a:t>
            </a:r>
          </a:p>
        </p:txBody>
      </p:sp>
      <p:sp>
        <p:nvSpPr>
          <p:cNvPr id="4" name="Slide Number Placeholder 3">
            <a:extLst>
              <a:ext uri="{FF2B5EF4-FFF2-40B4-BE49-F238E27FC236}">
                <a16:creationId xmlns:a16="http://schemas.microsoft.com/office/drawing/2014/main" id="{AF12337C-AE2B-693B-F657-1872C223EFCA}"/>
              </a:ext>
            </a:extLst>
          </p:cNvPr>
          <p:cNvSpPr>
            <a:spLocks noGrp="1"/>
          </p:cNvSpPr>
          <p:nvPr>
            <p:ph type="sldNum" sz="quarter" idx="12"/>
          </p:nvPr>
        </p:nvSpPr>
        <p:spPr/>
        <p:txBody>
          <a:bodyPr/>
          <a:lstStyle/>
          <a:p>
            <a:fld id="{330EA680-D336-4FF7-8B7A-9848BB0A1C32}" type="slidenum">
              <a:rPr lang="en-US" smtClean="0"/>
              <a:t>63</a:t>
            </a:fld>
            <a:endParaRPr lang="en-US"/>
          </a:p>
        </p:txBody>
      </p:sp>
      <p:sp>
        <p:nvSpPr>
          <p:cNvPr id="7" name="TextBox 6">
            <a:extLst>
              <a:ext uri="{FF2B5EF4-FFF2-40B4-BE49-F238E27FC236}">
                <a16:creationId xmlns:a16="http://schemas.microsoft.com/office/drawing/2014/main" id="{E3887C8F-7651-18DD-9192-F5B30F42B294}"/>
              </a:ext>
            </a:extLst>
          </p:cNvPr>
          <p:cNvSpPr txBox="1"/>
          <p:nvPr/>
        </p:nvSpPr>
        <p:spPr>
          <a:xfrm>
            <a:off x="971415" y="1210101"/>
            <a:ext cx="7246165" cy="3785652"/>
          </a:xfrm>
          <a:prstGeom prst="rect">
            <a:avLst/>
          </a:prstGeom>
          <a:noFill/>
        </p:spPr>
        <p:txBody>
          <a:bodyPr wrap="square" rtlCol="0">
            <a:spAutoFit/>
          </a:bodyPr>
          <a:lstStyle/>
          <a:p>
            <a:r>
              <a:rPr lang="en-US" sz="1200" dirty="0">
                <a:solidFill>
                  <a:schemeClr val="bg1"/>
                </a:solidFill>
                <a:latin typeface="Courier New" panose="02070309020205020404" pitchFamily="49" charset="0"/>
                <a:cs typeface="Courier New" panose="02070309020205020404" pitchFamily="49" charset="0"/>
              </a:rPr>
              <a:t>params.rbootpath = file("./boot.r") </a:t>
            </a:r>
          </a:p>
          <a:p>
            <a:r>
              <a:rPr lang="en-US" sz="1200" dirty="0">
                <a:solidFill>
                  <a:schemeClr val="bg1"/>
                </a:solidFill>
                <a:latin typeface="Courier New" panose="02070309020205020404" pitchFamily="49" charset="0"/>
                <a:cs typeface="Courier New" panose="02070309020205020404" pitchFamily="49" charset="0"/>
              </a:rPr>
              <a:t>params.rplotterpath = file("./bootCI_plot.r")</a:t>
            </a:r>
          </a:p>
          <a:p>
            <a:r>
              <a:rPr lang="en-US" sz="1200" dirty="0">
                <a:solidFill>
                  <a:schemeClr val="bg1"/>
                </a:solidFill>
                <a:latin typeface="Courier New" panose="02070309020205020404" pitchFamily="49" charset="0"/>
                <a:cs typeface="Courier New" panose="02070309020205020404" pitchFamily="49" charset="0"/>
              </a:rPr>
              <a:t>params.csvpath = file("./Kukupa.csv")</a:t>
            </a:r>
          </a:p>
          <a:p>
            <a:r>
              <a:rPr lang="en-US" sz="1200" dirty="0">
                <a:solidFill>
                  <a:schemeClr val="bg1"/>
                </a:solidFill>
                <a:latin typeface="Courier New" panose="02070309020205020404" pitchFamily="49" charset="0"/>
                <a:cs typeface="Courier New" panose="02070309020205020404" pitchFamily="49" charset="0"/>
              </a:rPr>
              <a:t>num_Betas = values_list[0].toInteger()</a:t>
            </a:r>
          </a:p>
          <a:p>
            <a:r>
              <a:rPr lang="en-US" sz="1200" dirty="0">
                <a:solidFill>
                  <a:schemeClr val="accent4"/>
                </a:solidFill>
                <a:latin typeface="Courier New" panose="02070309020205020404" pitchFamily="49" charset="0"/>
                <a:cs typeface="Courier New" panose="02070309020205020404" pitchFamily="49" charset="0"/>
              </a:rPr>
              <a:t>num_Bparts </a:t>
            </a:r>
            <a:r>
              <a:rPr lang="en-US" sz="1200" dirty="0">
                <a:solidFill>
                  <a:schemeClr val="bg1"/>
                </a:solidFill>
                <a:latin typeface="Courier New" panose="02070309020205020404" pitchFamily="49" charset="0"/>
                <a:cs typeface="Courier New" panose="02070309020205020404" pitchFamily="49" charset="0"/>
              </a:rPr>
              <a:t>= values_list[1].toInteger()</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accent4">
                    <a:lumMod val="50000"/>
                  </a:schemeClr>
                </a:solidFill>
                <a:latin typeface="Courier New" panose="02070309020205020404" pitchFamily="49" charset="0"/>
                <a:cs typeface="Courier New" panose="02070309020205020404" pitchFamily="49" charset="0"/>
              </a:rPr>
              <a:t>Bparts_channel </a:t>
            </a:r>
            <a:r>
              <a:rPr lang="en-US" sz="1200" dirty="0">
                <a:solidFill>
                  <a:schemeClr val="bg1"/>
                </a:solidFill>
                <a:latin typeface="Courier New" panose="02070309020205020404" pitchFamily="49" charset="0"/>
                <a:cs typeface="Courier New" panose="02070309020205020404" pitchFamily="49" charset="0"/>
              </a:rPr>
              <a:t>= Channel.from(1..</a:t>
            </a:r>
            <a:r>
              <a:rPr lang="en-US" sz="1200" dirty="0">
                <a:solidFill>
                  <a:schemeClr val="accent4"/>
                </a:solidFill>
                <a:latin typeface="Courier New" panose="02070309020205020404" pitchFamily="49" charset="0"/>
                <a:cs typeface="Courier New" panose="02070309020205020404" pitchFamily="49" charset="0"/>
              </a:rPr>
              <a:t>num_Bparts</a:t>
            </a:r>
            <a:r>
              <a:rPr lang="en-US" sz="1200" dirty="0">
                <a:solidFill>
                  <a:schemeClr val="bg1"/>
                </a:solidFill>
                <a:latin typeface="Courier New" panose="02070309020205020404" pitchFamily="49" charset="0"/>
                <a:cs typeface="Courier New" panose="02070309020205020404" pitchFamily="49" charset="0"/>
              </a:rPr>
              <a:t>)</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process bootstrap {</a:t>
            </a:r>
          </a:p>
          <a:p>
            <a:r>
              <a:rPr lang="en-US" sz="1200" dirty="0">
                <a:solidFill>
                  <a:schemeClr val="bg1"/>
                </a:solidFill>
                <a:latin typeface="Courier New" panose="02070309020205020404" pitchFamily="49" charset="0"/>
                <a:cs typeface="Courier New" panose="02070309020205020404" pitchFamily="49" charset="0"/>
              </a:rPr>
              <a:t>   input:</a:t>
            </a:r>
          </a:p>
          <a:p>
            <a:r>
              <a:rPr lang="en-US" sz="1200" dirty="0">
                <a:solidFill>
                  <a:schemeClr val="bg1"/>
                </a:solidFill>
                <a:latin typeface="Courier New" panose="02070309020205020404" pitchFamily="49" charset="0"/>
                <a:cs typeface="Courier New" panose="02070309020205020404" pitchFamily="49" charset="0"/>
              </a:rPr>
              <a:t>      path rpath</a:t>
            </a:r>
          </a:p>
          <a:p>
            <a:r>
              <a:rPr lang="en-US" sz="1200" dirty="0">
                <a:solidFill>
                  <a:schemeClr val="bg1"/>
                </a:solidFill>
                <a:latin typeface="Courier New" panose="02070309020205020404" pitchFamily="49" charset="0"/>
                <a:cs typeface="Courier New" panose="02070309020205020404" pitchFamily="49" charset="0"/>
              </a:rPr>
              <a:t>      path csvpath</a:t>
            </a:r>
          </a:p>
          <a:p>
            <a:r>
              <a:rPr lang="en-US" sz="1200" dirty="0">
                <a:solidFill>
                  <a:schemeClr val="bg1"/>
                </a:solidFill>
                <a:latin typeface="Courier New" panose="02070309020205020404" pitchFamily="49" charset="0"/>
                <a:cs typeface="Courier New" panose="02070309020205020404" pitchFamily="49" charset="0"/>
              </a:rPr>
              <a:t>      val  Betas</a:t>
            </a:r>
          </a:p>
          <a:p>
            <a:r>
              <a:rPr lang="en-US" sz="1200" dirty="0">
                <a:solidFill>
                  <a:schemeClr val="bg1"/>
                </a:solidFill>
                <a:latin typeface="Courier New" panose="02070309020205020404" pitchFamily="49" charset="0"/>
                <a:cs typeface="Courier New" panose="02070309020205020404" pitchFamily="49" charset="0"/>
              </a:rPr>
              <a:t>      val  </a:t>
            </a:r>
            <a:r>
              <a:rPr lang="en-US" sz="1200" dirty="0">
                <a:solidFill>
                  <a:schemeClr val="accent4"/>
                </a:solidFill>
                <a:latin typeface="Courier New" panose="02070309020205020404" pitchFamily="49" charset="0"/>
                <a:cs typeface="Courier New" panose="02070309020205020404" pitchFamily="49" charset="0"/>
              </a:rPr>
              <a:t>Bpart</a:t>
            </a:r>
          </a:p>
          <a:p>
            <a:r>
              <a:rPr lang="en-US" sz="1200" dirty="0">
                <a:solidFill>
                  <a:schemeClr val="bg1"/>
                </a:solidFill>
                <a:latin typeface="Courier New" panose="02070309020205020404" pitchFamily="49" charset="0"/>
                <a:cs typeface="Courier New" panose="02070309020205020404" pitchFamily="49" charset="0"/>
              </a:rPr>
              <a:t>// not printing all of bootstrap</a:t>
            </a:r>
          </a:p>
          <a:p>
            <a:r>
              <a:rPr lang="en-US" sz="1200" dirty="0">
                <a:solidFill>
                  <a:schemeClr val="bg1"/>
                </a:solidFill>
                <a:latin typeface="Courier New" panose="02070309020205020404" pitchFamily="49" charset="0"/>
                <a:cs typeface="Courier New" panose="02070309020205020404" pitchFamily="49" charset="0"/>
              </a:rPr>
              <a:t>}</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workflow {</a:t>
            </a:r>
          </a:p>
          <a:p>
            <a:r>
              <a:rPr lang="en-US" sz="1200" dirty="0">
                <a:solidFill>
                  <a:schemeClr val="bg1"/>
                </a:solidFill>
                <a:latin typeface="Courier New" panose="02070309020205020404" pitchFamily="49" charset="0"/>
                <a:cs typeface="Courier New" panose="02070309020205020404" pitchFamily="49" charset="0"/>
              </a:rPr>
              <a:t>bootstrap(params.rbootpath,params.csvpath,num_Betas,</a:t>
            </a:r>
            <a:r>
              <a:rPr lang="en-US" sz="1200" dirty="0">
                <a:solidFill>
                  <a:schemeClr val="accent4">
                    <a:lumMod val="50000"/>
                  </a:schemeClr>
                </a:solidFill>
                <a:latin typeface="Courier New" panose="02070309020205020404" pitchFamily="49" charset="0"/>
                <a:cs typeface="Courier New" panose="02070309020205020404" pitchFamily="49" charset="0"/>
              </a:rPr>
              <a:t>Bparts_channel</a:t>
            </a:r>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a:t>
            </a:r>
          </a:p>
        </p:txBody>
      </p:sp>
      <p:sp>
        <p:nvSpPr>
          <p:cNvPr id="9" name="Title 1">
            <a:extLst>
              <a:ext uri="{FF2B5EF4-FFF2-40B4-BE49-F238E27FC236}">
                <a16:creationId xmlns:a16="http://schemas.microsoft.com/office/drawing/2014/main" id="{CD5FEC52-AF02-6D90-01CC-51598724CB22}"/>
              </a:ext>
            </a:extLst>
          </p:cNvPr>
          <p:cNvSpPr txBox="1">
            <a:spLocks/>
          </p:cNvSpPr>
          <p:nvPr/>
        </p:nvSpPr>
        <p:spPr>
          <a:xfrm>
            <a:off x="6530880" y="1114456"/>
            <a:ext cx="1915300" cy="10385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sz="2800" b="1" dirty="0"/>
              <a:t>Order matters!</a:t>
            </a:r>
          </a:p>
        </p:txBody>
      </p:sp>
    </p:spTree>
    <p:extLst>
      <p:ext uri="{BB962C8B-B14F-4D97-AF65-F5344CB8AC3E}">
        <p14:creationId xmlns:p14="http://schemas.microsoft.com/office/powerpoint/2010/main" val="213889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8" end="8"/>
                                            </p:txEl>
                                          </p:spTgt>
                                        </p:tgtEl>
                                        <p:attrNameLst>
                                          <p:attrName>style.visibility</p:attrName>
                                        </p:attrNameLst>
                                      </p:cBhvr>
                                      <p:to>
                                        <p:strVal val="visible"/>
                                      </p:to>
                                    </p:set>
                                    <p:animEffect transition="in" filter="fade">
                                      <p:cBhvr>
                                        <p:cTn id="24" dur="500"/>
                                        <p:tgtEl>
                                          <p:spTgt spid="7">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animEffect transition="in" filter="fade">
                                      <p:cBhvr>
                                        <p:cTn id="27" dur="500"/>
                                        <p:tgtEl>
                                          <p:spTgt spid="7">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10" end="10"/>
                                            </p:txEl>
                                          </p:spTgt>
                                        </p:tgtEl>
                                        <p:attrNameLst>
                                          <p:attrName>style.visibility</p:attrName>
                                        </p:attrNameLst>
                                      </p:cBhvr>
                                      <p:to>
                                        <p:strVal val="visible"/>
                                      </p:to>
                                    </p:set>
                                    <p:animEffect transition="in" filter="fade">
                                      <p:cBhvr>
                                        <p:cTn id="30" dur="500"/>
                                        <p:tgtEl>
                                          <p:spTgt spid="7">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animEffect transition="in" filter="fade">
                                      <p:cBhvr>
                                        <p:cTn id="33" dur="500"/>
                                        <p:tgtEl>
                                          <p:spTgt spid="7">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12" end="12"/>
                                            </p:txEl>
                                          </p:spTgt>
                                        </p:tgtEl>
                                        <p:attrNameLst>
                                          <p:attrName>style.visibility</p:attrName>
                                        </p:attrNameLst>
                                      </p:cBhvr>
                                      <p:to>
                                        <p:strVal val="visible"/>
                                      </p:to>
                                    </p:set>
                                    <p:animEffect transition="in" filter="fade">
                                      <p:cBhvr>
                                        <p:cTn id="36" dur="500"/>
                                        <p:tgtEl>
                                          <p:spTgt spid="7">
                                            <p:txEl>
                                              <p:pRg st="12" end="1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animEffect transition="in" filter="fade">
                                      <p:cBhvr>
                                        <p:cTn id="39" dur="500"/>
                                        <p:tgtEl>
                                          <p:spTgt spid="7">
                                            <p:txEl>
                                              <p:pRg st="13" end="1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14" end="14"/>
                                            </p:txEl>
                                          </p:spTgt>
                                        </p:tgtEl>
                                        <p:attrNameLst>
                                          <p:attrName>style.visibility</p:attrName>
                                        </p:attrNameLst>
                                      </p:cBhvr>
                                      <p:to>
                                        <p:strVal val="visible"/>
                                      </p:to>
                                    </p:set>
                                    <p:animEffect transition="in" filter="fade">
                                      <p:cBhvr>
                                        <p:cTn id="42" dur="500"/>
                                        <p:tgtEl>
                                          <p:spTgt spid="7">
                                            <p:txEl>
                                              <p:pRg st="14" end="1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
                                            <p:txEl>
                                              <p:pRg st="15" end="15"/>
                                            </p:txEl>
                                          </p:spTgt>
                                        </p:tgtEl>
                                        <p:attrNameLst>
                                          <p:attrName>style.visibility</p:attrName>
                                        </p:attrNameLst>
                                      </p:cBhvr>
                                      <p:to>
                                        <p:strVal val="visible"/>
                                      </p:to>
                                    </p:set>
                                    <p:animEffect transition="in" filter="fade">
                                      <p:cBhvr>
                                        <p:cTn id="45" dur="500"/>
                                        <p:tgtEl>
                                          <p:spTgt spid="7">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7" end="17"/>
                                            </p:txEl>
                                          </p:spTgt>
                                        </p:tgtEl>
                                        <p:attrNameLst>
                                          <p:attrName>style.visibility</p:attrName>
                                        </p:attrNameLst>
                                      </p:cBhvr>
                                      <p:to>
                                        <p:strVal val="visible"/>
                                      </p:to>
                                    </p:set>
                                    <p:animEffect transition="in" filter="fade">
                                      <p:cBhvr>
                                        <p:cTn id="50" dur="500"/>
                                        <p:tgtEl>
                                          <p:spTgt spid="7">
                                            <p:txEl>
                                              <p:pRg st="17" end="1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7">
                                            <p:txEl>
                                              <p:pRg st="18" end="18"/>
                                            </p:txEl>
                                          </p:spTgt>
                                        </p:tgtEl>
                                        <p:attrNameLst>
                                          <p:attrName>style.visibility</p:attrName>
                                        </p:attrNameLst>
                                      </p:cBhvr>
                                      <p:to>
                                        <p:strVal val="visible"/>
                                      </p:to>
                                    </p:set>
                                    <p:animEffect transition="in" filter="fade">
                                      <p:cBhvr>
                                        <p:cTn id="53" dur="500"/>
                                        <p:tgtEl>
                                          <p:spTgt spid="7">
                                            <p:txEl>
                                              <p:pRg st="18" end="1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xEl>
                                              <p:pRg st="19" end="19"/>
                                            </p:txEl>
                                          </p:spTgt>
                                        </p:tgtEl>
                                        <p:attrNameLst>
                                          <p:attrName>style.visibility</p:attrName>
                                        </p:attrNameLst>
                                      </p:cBhvr>
                                      <p:to>
                                        <p:strVal val="visible"/>
                                      </p:to>
                                    </p:set>
                                    <p:animEffect transition="in" filter="fade">
                                      <p:cBhvr>
                                        <p:cTn id="56" dur="500"/>
                                        <p:tgtEl>
                                          <p:spTgt spid="7">
                                            <p:txEl>
                                              <p:pRg st="19" end="1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
                                            <p:txEl>
                                              <p:pRg st="6" end="6"/>
                                            </p:txEl>
                                          </p:spTgt>
                                        </p:tgtEl>
                                        <p:attrNameLst>
                                          <p:attrName>style.visibility</p:attrName>
                                        </p:attrNameLst>
                                      </p:cBhvr>
                                      <p:to>
                                        <p:strVal val="visible"/>
                                      </p:to>
                                    </p:set>
                                    <p:animEffect transition="in" filter="fade">
                                      <p:cBhvr>
                                        <p:cTn id="6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559AF9-789E-2B44-E0AB-874504267B60}"/>
              </a:ext>
            </a:extLst>
          </p:cNvPr>
          <p:cNvSpPr>
            <a:spLocks noGrp="1"/>
          </p:cNvSpPr>
          <p:nvPr>
            <p:ph type="sldNum" sz="quarter" idx="12"/>
          </p:nvPr>
        </p:nvSpPr>
        <p:spPr/>
        <p:txBody>
          <a:bodyPr/>
          <a:lstStyle/>
          <a:p>
            <a:fld id="{330EA680-D336-4FF7-8B7A-9848BB0A1C32}" type="slidenum">
              <a:rPr lang="en-US" smtClean="0"/>
              <a:t>64</a:t>
            </a:fld>
            <a:endParaRPr lang="en-US"/>
          </a:p>
        </p:txBody>
      </p:sp>
      <p:sp>
        <p:nvSpPr>
          <p:cNvPr id="5" name="Title 1">
            <a:extLst>
              <a:ext uri="{FF2B5EF4-FFF2-40B4-BE49-F238E27FC236}">
                <a16:creationId xmlns:a16="http://schemas.microsoft.com/office/drawing/2014/main" id="{1BAD4400-0079-D25F-B420-607BA319841F}"/>
              </a:ext>
            </a:extLst>
          </p:cNvPr>
          <p:cNvSpPr>
            <a:spLocks noGrp="1"/>
          </p:cNvSpPr>
          <p:nvPr>
            <p:ph type="title"/>
          </p:nvPr>
        </p:nvSpPr>
        <p:spPr>
          <a:xfrm>
            <a:off x="3054923" y="2399250"/>
            <a:ext cx="3034153" cy="345000"/>
          </a:xfrm>
        </p:spPr>
        <p:txBody>
          <a:bodyPr/>
          <a:lstStyle/>
          <a:p>
            <a:r>
              <a:rPr lang="en-US" sz="2400" dirty="0"/>
              <a:t>Let’s run the code</a:t>
            </a:r>
          </a:p>
        </p:txBody>
      </p:sp>
    </p:spTree>
    <p:extLst>
      <p:ext uri="{BB962C8B-B14F-4D97-AF65-F5344CB8AC3E}">
        <p14:creationId xmlns:p14="http://schemas.microsoft.com/office/powerpoint/2010/main" val="2891098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DC86-0E7E-BFB1-D926-BD265AEACE64}"/>
              </a:ext>
            </a:extLst>
          </p:cNvPr>
          <p:cNvSpPr>
            <a:spLocks noGrp="1"/>
          </p:cNvSpPr>
          <p:nvPr>
            <p:ph type="title"/>
          </p:nvPr>
        </p:nvSpPr>
        <p:spPr/>
        <p:txBody>
          <a:bodyPr/>
          <a:lstStyle/>
          <a:p>
            <a:r>
              <a:rPr lang="en-US" dirty="0"/>
              <a:t>Nextflow’s Work Directory </a:t>
            </a:r>
          </a:p>
        </p:txBody>
      </p:sp>
      <p:sp>
        <p:nvSpPr>
          <p:cNvPr id="3" name="Content Placeholder 2">
            <a:extLst>
              <a:ext uri="{FF2B5EF4-FFF2-40B4-BE49-F238E27FC236}">
                <a16:creationId xmlns:a16="http://schemas.microsoft.com/office/drawing/2014/main" id="{33FBF834-6F7C-8BF7-7904-8A0A0200098A}"/>
              </a:ext>
            </a:extLst>
          </p:cNvPr>
          <p:cNvSpPr>
            <a:spLocks noGrp="1"/>
          </p:cNvSpPr>
          <p:nvPr>
            <p:ph idx="1"/>
          </p:nvPr>
        </p:nvSpPr>
        <p:spPr/>
        <p:txBody>
          <a:bodyPr/>
          <a:lstStyle/>
          <a:p>
            <a:pPr marL="76200" indent="0">
              <a:buNone/>
            </a:pPr>
            <a:r>
              <a:rPr lang="en-US" sz="1800" dirty="0">
                <a:solidFill>
                  <a:schemeClr val="bg1"/>
                </a:solidFill>
                <a:latin typeface="Courier New" panose="02070309020205020404" pitchFamily="49" charset="0"/>
                <a:cs typeface="Courier New" panose="02070309020205020404" pitchFamily="49" charset="0"/>
              </a:rPr>
              <a:t>&gt; ls –ltr work/</a:t>
            </a:r>
          </a:p>
          <a:p>
            <a:pPr marL="76200" indent="0">
              <a:buNone/>
            </a:pPr>
            <a:r>
              <a:rPr lang="en-US" sz="1800" dirty="0">
                <a:solidFill>
                  <a:schemeClr val="bg1"/>
                </a:solidFill>
                <a:latin typeface="Courier New" panose="02070309020205020404" pitchFamily="49" charset="0"/>
                <a:cs typeface="Courier New" panose="02070309020205020404" pitchFamily="49" charset="0"/>
              </a:rPr>
              <a:t>   -- alphanumerical hash of length 2</a:t>
            </a:r>
          </a:p>
          <a:p>
            <a:pPr marL="76200" indent="0">
              <a:buNone/>
            </a:pPr>
            <a:r>
              <a:rPr lang="en-US" sz="1800" dirty="0">
                <a:solidFill>
                  <a:schemeClr val="bg1"/>
                </a:solidFill>
                <a:latin typeface="Courier New" panose="02070309020205020404" pitchFamily="49" charset="0"/>
                <a:cs typeface="Courier New" panose="02070309020205020404" pitchFamily="49" charset="0"/>
              </a:rPr>
              <a:t>      -- alphanumerical hash of length 30</a:t>
            </a:r>
          </a:p>
          <a:p>
            <a:pPr marL="76200" indent="0">
              <a:buNone/>
            </a:pPr>
            <a:r>
              <a:rPr lang="en-US" sz="1800" dirty="0">
                <a:solidFill>
                  <a:schemeClr val="bg1"/>
                </a:solidFill>
                <a:latin typeface="Courier New" panose="02070309020205020404" pitchFamily="49" charset="0"/>
                <a:cs typeface="Courier New" panose="02070309020205020404" pitchFamily="49" charset="0"/>
              </a:rPr>
              <a:t>         --PROCESS OUTPUT</a:t>
            </a:r>
          </a:p>
          <a:p>
            <a:pPr marL="76200" indent="0">
              <a:buNone/>
            </a:pPr>
            <a:endParaRPr lang="en-US" sz="1800" dirty="0"/>
          </a:p>
        </p:txBody>
      </p:sp>
      <p:sp>
        <p:nvSpPr>
          <p:cNvPr id="4" name="Slide Number Placeholder 3">
            <a:extLst>
              <a:ext uri="{FF2B5EF4-FFF2-40B4-BE49-F238E27FC236}">
                <a16:creationId xmlns:a16="http://schemas.microsoft.com/office/drawing/2014/main" id="{5E91E1AD-EF20-EA6F-3382-A93CD2E37643}"/>
              </a:ext>
            </a:extLst>
          </p:cNvPr>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4049285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A69B-09AE-B103-4233-63E688F9D959}"/>
              </a:ext>
            </a:extLst>
          </p:cNvPr>
          <p:cNvSpPr>
            <a:spLocks noGrp="1"/>
          </p:cNvSpPr>
          <p:nvPr>
            <p:ph type="title"/>
          </p:nvPr>
        </p:nvSpPr>
        <p:spPr/>
        <p:txBody>
          <a:bodyPr/>
          <a:lstStyle/>
          <a:p>
            <a:r>
              <a:rPr lang="en-US" dirty="0"/>
              <a:t>How do we know that our process is computing in parallel?</a:t>
            </a:r>
          </a:p>
        </p:txBody>
      </p:sp>
      <p:sp>
        <p:nvSpPr>
          <p:cNvPr id="3" name="Content Placeholder 2">
            <a:extLst>
              <a:ext uri="{FF2B5EF4-FFF2-40B4-BE49-F238E27FC236}">
                <a16:creationId xmlns:a16="http://schemas.microsoft.com/office/drawing/2014/main" id="{29CE3129-67C6-3F1B-A615-5BBA5BE4B22E}"/>
              </a:ext>
            </a:extLst>
          </p:cNvPr>
          <p:cNvSpPr>
            <a:spLocks noGrp="1"/>
          </p:cNvSpPr>
          <p:nvPr>
            <p:ph idx="1"/>
          </p:nvPr>
        </p:nvSpPr>
        <p:spPr>
          <a:xfrm>
            <a:off x="1165497" y="894649"/>
            <a:ext cx="7906360" cy="3917850"/>
          </a:xfrm>
        </p:spPr>
        <p:txBody>
          <a:bodyPr/>
          <a:lstStyle/>
          <a:p>
            <a:r>
              <a:rPr lang="en-US" sz="1500" dirty="0">
                <a:latin typeface="Courier New" panose="02070309020205020404" pitchFamily="49" charset="0"/>
                <a:cs typeface="Courier New" panose="02070309020205020404" pitchFamily="49" charset="0"/>
              </a:rPr>
              <a:t>ls -ltr file/</a:t>
            </a:r>
          </a:p>
          <a:p>
            <a:pPr marL="76200" indent="0">
              <a:spcBef>
                <a:spcPts val="0"/>
              </a:spcBef>
              <a:buNone/>
            </a:pPr>
            <a:endParaRPr lang="en-US" sz="1300" dirty="0">
              <a:latin typeface="Courier New" panose="02070309020205020404" pitchFamily="49" charset="0"/>
              <a:cs typeface="Courier New" panose="02070309020205020404" pitchFamily="49" charset="0"/>
            </a:endParaRPr>
          </a:p>
          <a:p>
            <a:pPr marL="76200" indent="0">
              <a:spcBef>
                <a:spcPts val="0"/>
              </a:spcBef>
              <a:buNone/>
            </a:pPr>
            <a:r>
              <a:rPr lang="en-US" sz="1300" dirty="0">
                <a:latin typeface="Courier New" panose="02070309020205020404" pitchFamily="49" charset="0"/>
                <a:cs typeface="Courier New" panose="02070309020205020404" pitchFamily="49" charset="0"/>
              </a:rPr>
              <a:t>&gt; ls -ltr work/</a:t>
            </a:r>
          </a:p>
          <a:p>
            <a:pPr marL="76200" indent="0">
              <a:spcBef>
                <a:spcPts val="0"/>
              </a:spcBef>
              <a:buNone/>
            </a:pPr>
            <a:r>
              <a:rPr lang="en-US" sz="1300" dirty="0">
                <a:latin typeface="Courier New" panose="02070309020205020404" pitchFamily="49" charset="0"/>
                <a:cs typeface="Courier New" panose="02070309020205020404" pitchFamily="49" charset="0"/>
              </a:rPr>
              <a:t>drwxr-sr-x  6 dhintz1 arccanetrain 4.0K May 13 14:01 tmp</a:t>
            </a:r>
          </a:p>
          <a:p>
            <a:pPr marL="76200" indent="0">
              <a:spcBef>
                <a:spcPts val="0"/>
              </a:spcBef>
              <a:buNone/>
            </a:pPr>
            <a:r>
              <a:rPr lang="en-US" sz="1300" dirty="0">
                <a:latin typeface="Courier New" panose="02070309020205020404" pitchFamily="49" charset="0"/>
                <a:cs typeface="Courier New" panose="02070309020205020404" pitchFamily="49" charset="0"/>
              </a:rPr>
              <a:t>drwxr-sr-x  4 dhintz1 arccanetrain 4.0K May 13 14:01 3c</a:t>
            </a:r>
          </a:p>
          <a:p>
            <a:pPr marL="76200" indent="0">
              <a:spcBef>
                <a:spcPts val="0"/>
              </a:spcBef>
              <a:buNone/>
            </a:pPr>
            <a:r>
              <a:rPr lang="en-US" sz="1300" dirty="0">
                <a:latin typeface="Courier New" panose="02070309020205020404" pitchFamily="49" charset="0"/>
                <a:cs typeface="Courier New" panose="02070309020205020404" pitchFamily="49" charset="0"/>
              </a:rPr>
              <a:t>drwxr-sr-x  3 dhintz1 arccanetrain 4.0K May 13 14:01 ad</a:t>
            </a:r>
          </a:p>
          <a:p>
            <a:pPr marL="76200" indent="0">
              <a:spcBef>
                <a:spcPts val="0"/>
              </a:spcBef>
              <a:buNone/>
            </a:pPr>
            <a:r>
              <a:rPr lang="en-US" sz="1300" dirty="0">
                <a:latin typeface="Courier New" panose="02070309020205020404" pitchFamily="49" charset="0"/>
                <a:cs typeface="Courier New" panose="02070309020205020404" pitchFamily="49" charset="0"/>
              </a:rPr>
              <a:t>drwxr-sr-x  3 dhintz1 arccanetrain 4.0K May 13 14:01 9c</a:t>
            </a:r>
          </a:p>
          <a:p>
            <a:pPr marL="76200" indent="0">
              <a:buNone/>
            </a:pPr>
            <a:endParaRPr lang="en-US" sz="1500" dirty="0">
              <a:latin typeface="Courier New" panose="02070309020205020404" pitchFamily="49" charset="0"/>
              <a:cs typeface="Courier New" panose="02070309020205020404" pitchFamily="49" charset="0"/>
            </a:endParaRPr>
          </a:p>
          <a:p>
            <a:pPr marL="76200" indent="0">
              <a:spcBef>
                <a:spcPts val="0"/>
              </a:spcBef>
              <a:buNone/>
            </a:pPr>
            <a:r>
              <a:rPr lang="en-US" sz="1300" dirty="0">
                <a:latin typeface="Courier New" panose="02070309020205020404" pitchFamily="49" charset="0"/>
                <a:cs typeface="Courier New" panose="02070309020205020404" pitchFamily="49" charset="0"/>
              </a:rPr>
              <a:t>&gt; ls -ltr work/9c  # then tab completion the rest of the way  </a:t>
            </a:r>
          </a:p>
          <a:p>
            <a:pPr marL="76200" indent="0">
              <a:spcBef>
                <a:spcPts val="0"/>
              </a:spcBef>
              <a:buNone/>
            </a:pPr>
            <a:r>
              <a:rPr lang="en-US" sz="1300" dirty="0">
                <a:latin typeface="Courier New" panose="02070309020205020404" pitchFamily="49" charset="0"/>
                <a:cs typeface="Courier New" panose="02070309020205020404" pitchFamily="49" charset="0"/>
              </a:rPr>
              <a:t>&gt; ls -ltr work/9c/c32a611e8259976aed3e6bd34d46ba</a:t>
            </a:r>
          </a:p>
          <a:p>
            <a:pPr marL="76200" indent="0">
              <a:spcBef>
                <a:spcPts val="0"/>
              </a:spcBef>
              <a:buNone/>
            </a:pPr>
            <a:r>
              <a:rPr lang="en-US" sz="1300" dirty="0">
                <a:latin typeface="Courier New" panose="02070309020205020404" pitchFamily="49" charset="0"/>
                <a:cs typeface="Courier New" panose="02070309020205020404" pitchFamily="49" charset="0"/>
              </a:rPr>
              <a:t>&gt; ls -ltr work/94/c32a611e8259976aed3e6bd34d46ba/metadata.1.txt</a:t>
            </a:r>
          </a:p>
          <a:p>
            <a:pPr marL="76200" indent="0">
              <a:spcBef>
                <a:spcPts val="0"/>
              </a:spcBef>
              <a:buNone/>
            </a:pPr>
            <a:r>
              <a:rPr lang="en-US" sz="1300" dirty="0">
                <a:latin typeface="Courier New" panose="02070309020205020404" pitchFamily="49" charset="0"/>
                <a:cs typeface="Courier New" panose="02070309020205020404" pitchFamily="49" charset="0"/>
              </a:rPr>
              <a:t>&gt; Cat work/94/c32a611e8259976aed3e6bd34d46ba/metadata.1.txt</a:t>
            </a:r>
          </a:p>
          <a:p>
            <a:pPr marL="76200" indent="0">
              <a:spcBef>
                <a:spcPts val="0"/>
              </a:spcBef>
              <a:buNone/>
            </a:pPr>
            <a:endParaRPr lang="en-US" sz="1300" dirty="0">
              <a:latin typeface="Courier New" panose="02070309020205020404" pitchFamily="49" charset="0"/>
              <a:cs typeface="Courier New" panose="02070309020205020404" pitchFamily="49" charset="0"/>
            </a:endParaRPr>
          </a:p>
          <a:p>
            <a:pPr marL="76200" indent="0">
              <a:spcBef>
                <a:spcPts val="0"/>
              </a:spcBef>
              <a:buNone/>
            </a:pPr>
            <a:r>
              <a:rPr lang="en-US" sz="1300" dirty="0">
                <a:latin typeface="Courier New" panose="02070309020205020404" pitchFamily="49" charset="0"/>
                <a:cs typeface="Courier New" panose="02070309020205020404" pitchFamily="49" charset="0"/>
              </a:rPr>
              <a:t>Sat May 13 14:01:49 MDT 2023</a:t>
            </a:r>
          </a:p>
          <a:p>
            <a:pPr marL="76200" indent="0">
              <a:spcBef>
                <a:spcPts val="0"/>
              </a:spcBef>
              <a:buNone/>
            </a:pPr>
            <a:r>
              <a:rPr lang="en-US" sz="1300" dirty="0">
                <a:latin typeface="Courier New" panose="02070309020205020404" pitchFamily="49" charset="0"/>
                <a:cs typeface="Courier New" panose="02070309020205020404" pitchFamily="49" charset="0"/>
              </a:rPr>
              <a:t>Bpart 1, Betas 3</a:t>
            </a:r>
          </a:p>
          <a:p>
            <a:pPr marL="76200" indent="0">
              <a:spcBef>
                <a:spcPts val="0"/>
              </a:spcBef>
              <a:buNone/>
            </a:pPr>
            <a:r>
              <a:rPr lang="en-US" sz="1300" dirty="0">
                <a:latin typeface="Courier New" panose="02070309020205020404" pitchFamily="49" charset="0"/>
                <a:cs typeface="Courier New" panose="02070309020205020404" pitchFamily="49" charset="0"/>
              </a:rPr>
              <a:t>Sat May 13 14:01:50 MDT 2023</a:t>
            </a:r>
          </a:p>
          <a:p>
            <a:pPr marL="76200" indent="0">
              <a:spcBef>
                <a:spcPts val="0"/>
              </a:spcBef>
              <a:buNone/>
            </a:pPr>
            <a:endParaRPr lang="en-US" sz="1300" dirty="0">
              <a:latin typeface="Courier New" panose="02070309020205020404" pitchFamily="49" charset="0"/>
              <a:cs typeface="Courier New" panose="02070309020205020404" pitchFamily="49" charset="0"/>
            </a:endParaRPr>
          </a:p>
          <a:p>
            <a:pPr marL="76200" indent="0">
              <a:buNone/>
            </a:pPr>
            <a:endParaRPr lang="en-US" sz="15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8345D5EC-D741-05A4-0F01-0E68B2CD6462}"/>
              </a:ext>
            </a:extLst>
          </p:cNvPr>
          <p:cNvSpPr>
            <a:spLocks noGrp="1"/>
          </p:cNvSpPr>
          <p:nvPr>
            <p:ph type="sldNum" sz="quarter" idx="12"/>
          </p:nvPr>
        </p:nvSpPr>
        <p:spPr/>
        <p:txBody>
          <a:bodyPr/>
          <a:lstStyle/>
          <a:p>
            <a:fld id="{330EA680-D336-4FF7-8B7A-9848BB0A1C32}" type="slidenum">
              <a:rPr lang="en-US" smtClean="0"/>
              <a:t>66</a:t>
            </a:fld>
            <a:endParaRPr lang="en-US"/>
          </a:p>
        </p:txBody>
      </p:sp>
    </p:spTree>
    <p:extLst>
      <p:ext uri="{BB962C8B-B14F-4D97-AF65-F5344CB8AC3E}">
        <p14:creationId xmlns:p14="http://schemas.microsoft.com/office/powerpoint/2010/main" val="399419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animEffect transition="in" filter="fade">
                                      <p:cBhvr>
                                        <p:cTn id="51" dur="500"/>
                                        <p:tgtEl>
                                          <p:spTgt spid="3">
                                            <p:txEl>
                                              <p:pRg st="13" end="13"/>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4" end="14"/>
                                            </p:txEl>
                                          </p:spTgt>
                                        </p:tgtEl>
                                        <p:attrNameLst>
                                          <p:attrName>style.visibility</p:attrName>
                                        </p:attrNameLst>
                                      </p:cBhvr>
                                      <p:to>
                                        <p:strVal val="visible"/>
                                      </p:to>
                                    </p:set>
                                    <p:animEffect transition="in" filter="fade">
                                      <p:cBhvr>
                                        <p:cTn id="54" dur="500"/>
                                        <p:tgtEl>
                                          <p:spTgt spid="3">
                                            <p:txEl>
                                              <p:pRg st="14" end="1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animEffect transition="in" filter="fade">
                                      <p:cBhvr>
                                        <p:cTn id="5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7D06-1AF8-C981-05F9-25204C1D1986}"/>
              </a:ext>
            </a:extLst>
          </p:cNvPr>
          <p:cNvSpPr>
            <a:spLocks noGrp="1"/>
          </p:cNvSpPr>
          <p:nvPr>
            <p:ph type="title"/>
          </p:nvPr>
        </p:nvSpPr>
        <p:spPr/>
        <p:txBody>
          <a:bodyPr/>
          <a:lstStyle/>
          <a:p>
            <a:r>
              <a:rPr lang="en-US" dirty="0"/>
              <a:t>Nextflow’s Hidden Work Files</a:t>
            </a:r>
          </a:p>
        </p:txBody>
      </p:sp>
      <p:sp>
        <p:nvSpPr>
          <p:cNvPr id="4" name="Slide Number Placeholder 3">
            <a:extLst>
              <a:ext uri="{FF2B5EF4-FFF2-40B4-BE49-F238E27FC236}">
                <a16:creationId xmlns:a16="http://schemas.microsoft.com/office/drawing/2014/main" id="{7FA09B47-884C-E6F6-B8BC-1FD94748A6EC}"/>
              </a:ext>
            </a:extLst>
          </p:cNvPr>
          <p:cNvSpPr>
            <a:spLocks noGrp="1"/>
          </p:cNvSpPr>
          <p:nvPr>
            <p:ph type="sldNum" sz="quarter" idx="12"/>
          </p:nvPr>
        </p:nvSpPr>
        <p:spPr/>
        <p:txBody>
          <a:bodyPr/>
          <a:lstStyle/>
          <a:p>
            <a:fld id="{330EA680-D336-4FF7-8B7A-9848BB0A1C32}" type="slidenum">
              <a:rPr lang="en-US" smtClean="0"/>
              <a:t>67</a:t>
            </a:fld>
            <a:endParaRPr lang="en-US"/>
          </a:p>
        </p:txBody>
      </p:sp>
      <p:sp>
        <p:nvSpPr>
          <p:cNvPr id="7" name="TextBox 6">
            <a:extLst>
              <a:ext uri="{FF2B5EF4-FFF2-40B4-BE49-F238E27FC236}">
                <a16:creationId xmlns:a16="http://schemas.microsoft.com/office/drawing/2014/main" id="{9C521BAA-8479-594B-C197-563C57622908}"/>
              </a:ext>
            </a:extLst>
          </p:cNvPr>
          <p:cNvSpPr txBox="1"/>
          <p:nvPr/>
        </p:nvSpPr>
        <p:spPr>
          <a:xfrm>
            <a:off x="1165475" y="1340202"/>
            <a:ext cx="6562963" cy="2693045"/>
          </a:xfrm>
          <a:prstGeom prst="rect">
            <a:avLst/>
          </a:prstGeom>
          <a:noFill/>
        </p:spPr>
        <p:txBody>
          <a:bodyPr wrap="square" rtlCol="0">
            <a:spAutoFit/>
          </a:bodyPr>
          <a:lstStyle/>
          <a:p>
            <a:r>
              <a:rPr lang="en-US" sz="1300" dirty="0">
                <a:solidFill>
                  <a:schemeClr val="bg1"/>
                </a:solidFill>
                <a:latin typeface="Courier New" panose="02070309020205020404" pitchFamily="49" charset="0"/>
                <a:cs typeface="Courier New" panose="02070309020205020404" pitchFamily="49" charset="0"/>
              </a:rPr>
              <a:t>&gt; ls –ltra work/</a:t>
            </a:r>
          </a:p>
          <a:p>
            <a:endParaRPr lang="en-US" sz="1300" dirty="0">
              <a:solidFill>
                <a:schemeClr val="bg1"/>
              </a:solidFill>
              <a:latin typeface="Courier New" panose="02070309020205020404" pitchFamily="49" charset="0"/>
              <a:cs typeface="Courier New" panose="02070309020205020404" pitchFamily="49" charset="0"/>
            </a:endParaRPr>
          </a:p>
          <a:p>
            <a:r>
              <a:rPr lang="en-US" sz="1300" dirty="0">
                <a:solidFill>
                  <a:schemeClr val="bg1"/>
                </a:solidFill>
                <a:latin typeface="Courier New" panose="02070309020205020404" pitchFamily="49" charset="0"/>
                <a:cs typeface="Courier New" panose="02070309020205020404" pitchFamily="49" charset="0"/>
              </a:rPr>
              <a:t>&gt; ls –ltra work/aa/4avv8v7rvse457rbscrvrt/</a:t>
            </a:r>
          </a:p>
          <a:p>
            <a:r>
              <a:rPr lang="en-US" sz="1300" dirty="0">
                <a:solidFill>
                  <a:schemeClr val="bg1"/>
                </a:solidFill>
                <a:latin typeface="Courier New" panose="02070309020205020404" pitchFamily="49" charset="0"/>
                <a:cs typeface="Courier New" panose="02070309020205020404" pitchFamily="49" charset="0"/>
              </a:rPr>
              <a:t>drwxr-xr-x 3 dhintz1 dhintz1 4.0K May 12 11:41 ..</a:t>
            </a:r>
          </a:p>
          <a:p>
            <a:r>
              <a:rPr lang="en-US" sz="1300" dirty="0">
                <a:solidFill>
                  <a:schemeClr val="bg1"/>
                </a:solidFill>
                <a:latin typeface="Courier New" panose="02070309020205020404" pitchFamily="49" charset="0"/>
                <a:cs typeface="Courier New" panose="02070309020205020404" pitchFamily="49" charset="0"/>
              </a:rPr>
              <a:t>-rw-r--r-- 1 dhintz1 dhintz1 3.1K May 12 11:41 .command.run</a:t>
            </a:r>
          </a:p>
          <a:p>
            <a:r>
              <a:rPr lang="en-US" sz="1300" dirty="0">
                <a:solidFill>
                  <a:schemeClr val="bg1"/>
                </a:solidFill>
                <a:latin typeface="Courier New" panose="02070309020205020404" pitchFamily="49" charset="0"/>
                <a:cs typeface="Courier New" panose="02070309020205020404" pitchFamily="49" charset="0"/>
              </a:rPr>
              <a:t>-rw-r--r-- 1 dhintz1 dhintz1  164 May 12 11:41 .command.sh</a:t>
            </a:r>
          </a:p>
          <a:p>
            <a:r>
              <a:rPr lang="en-US" sz="1300" dirty="0">
                <a:solidFill>
                  <a:schemeClr val="bg1"/>
                </a:solidFill>
                <a:latin typeface="Courier New" panose="02070309020205020404" pitchFamily="49" charset="0"/>
                <a:cs typeface="Courier New" panose="02070309020205020404" pitchFamily="49" charset="0"/>
              </a:rPr>
              <a:t>-rw-r--r-- 1 dhintz1 dhintz1    0 May 12 11:41 .command.begin</a:t>
            </a:r>
          </a:p>
          <a:p>
            <a:r>
              <a:rPr lang="en-US" sz="1300" dirty="0">
                <a:solidFill>
                  <a:schemeClr val="bg1"/>
                </a:solidFill>
                <a:latin typeface="Courier New" panose="02070309020205020404" pitchFamily="49" charset="0"/>
                <a:cs typeface="Courier New" panose="02070309020205020404" pitchFamily="49" charset="0"/>
              </a:rPr>
              <a:t>-rw-r--r-- 1 dhintz1 dhintz1    0 May 12 11:41 .command.out</a:t>
            </a:r>
          </a:p>
          <a:p>
            <a:r>
              <a:rPr lang="en-US" sz="1300" dirty="0">
                <a:solidFill>
                  <a:schemeClr val="bg1"/>
                </a:solidFill>
                <a:latin typeface="Courier New" panose="02070309020205020404" pitchFamily="49" charset="0"/>
                <a:cs typeface="Courier New" panose="02070309020205020404" pitchFamily="49" charset="0"/>
              </a:rPr>
              <a:t>-rw-r--r-- 1 dhintz1 dhintz1   33 May 12 11:41 .command.log</a:t>
            </a:r>
          </a:p>
          <a:p>
            <a:r>
              <a:rPr lang="en-US" sz="1300" dirty="0">
                <a:solidFill>
                  <a:schemeClr val="bg1"/>
                </a:solidFill>
                <a:latin typeface="Courier New" panose="02070309020205020404" pitchFamily="49" charset="0"/>
                <a:cs typeface="Courier New" panose="02070309020205020404" pitchFamily="49" charset="0"/>
              </a:rPr>
              <a:t>-rw-r--r-- 1 dhintz1 dhintz1   33 May 12 11:41 .command.err</a:t>
            </a:r>
          </a:p>
          <a:p>
            <a:r>
              <a:rPr lang="en-US" sz="1300" dirty="0">
                <a:solidFill>
                  <a:schemeClr val="bg1"/>
                </a:solidFill>
                <a:latin typeface="Courier New" panose="02070309020205020404" pitchFamily="49" charset="0"/>
                <a:cs typeface="Courier New" panose="02070309020205020404" pitchFamily="49" charset="0"/>
              </a:rPr>
              <a:t>-rw-r--r-- 1 dhintz1 dhintz1  104 May 12 11:41 output.1.txt</a:t>
            </a:r>
          </a:p>
          <a:p>
            <a:r>
              <a:rPr lang="en-US" sz="1300" dirty="0">
                <a:solidFill>
                  <a:schemeClr val="bg1"/>
                </a:solidFill>
                <a:latin typeface="Courier New" panose="02070309020205020404" pitchFamily="49" charset="0"/>
                <a:cs typeface="Courier New" panose="02070309020205020404" pitchFamily="49" charset="0"/>
              </a:rPr>
              <a:t>drwxr-xr-x 2 dhintz1 dhintz1 4.0K May 12 11:41 .</a:t>
            </a:r>
          </a:p>
          <a:p>
            <a:r>
              <a:rPr lang="en-US" sz="1300" dirty="0">
                <a:solidFill>
                  <a:schemeClr val="bg1"/>
                </a:solidFill>
                <a:latin typeface="Courier New" panose="02070309020205020404" pitchFamily="49" charset="0"/>
                <a:cs typeface="Courier New" panose="02070309020205020404" pitchFamily="49" charset="0"/>
              </a:rPr>
              <a:t>-rw-r--r-- 1 dhintz1 dhintz1    1 May 12 11:41 .exitcode</a:t>
            </a:r>
          </a:p>
        </p:txBody>
      </p:sp>
    </p:spTree>
    <p:extLst>
      <p:ext uri="{BB962C8B-B14F-4D97-AF65-F5344CB8AC3E}">
        <p14:creationId xmlns:p14="http://schemas.microsoft.com/office/powerpoint/2010/main" val="266931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8" end="8"/>
                                            </p:txEl>
                                          </p:spTgt>
                                        </p:tgtEl>
                                        <p:attrNameLst>
                                          <p:attrName>style.visibility</p:attrName>
                                        </p:attrNameLst>
                                      </p:cBhvr>
                                      <p:to>
                                        <p:strVal val="visible"/>
                                      </p:to>
                                    </p:set>
                                    <p:animEffect transition="in" filter="fade">
                                      <p:cBhvr>
                                        <p:cTn id="30" dur="500"/>
                                        <p:tgtEl>
                                          <p:spTgt spid="7">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Effect transition="in" filter="fade">
                                      <p:cBhvr>
                                        <p:cTn id="33" dur="500"/>
                                        <p:tgtEl>
                                          <p:spTgt spid="7">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animEffect transition="in" filter="fade">
                                      <p:cBhvr>
                                        <p:cTn id="39" dur="500"/>
                                        <p:tgtEl>
                                          <p:spTgt spid="7">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12" end="12"/>
                                            </p:txEl>
                                          </p:spTgt>
                                        </p:tgtEl>
                                        <p:attrNameLst>
                                          <p:attrName>style.visibility</p:attrName>
                                        </p:attrNameLst>
                                      </p:cBhvr>
                                      <p:to>
                                        <p:strVal val="visible"/>
                                      </p:to>
                                    </p:set>
                                    <p:animEffect transition="in" filter="fade">
                                      <p:cBhvr>
                                        <p:cTn id="42"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E67CF-0422-3EF8-B5E2-1A04E0314231}"/>
              </a:ext>
            </a:extLst>
          </p:cNvPr>
          <p:cNvSpPr>
            <a:spLocks noGrp="1"/>
          </p:cNvSpPr>
          <p:nvPr>
            <p:ph type="title"/>
          </p:nvPr>
        </p:nvSpPr>
        <p:spPr/>
        <p:txBody>
          <a:bodyPr/>
          <a:lstStyle/>
          <a:p>
            <a:r>
              <a:rPr lang="en-US" sz="2200" dirty="0"/>
              <a:t>.command </a:t>
            </a:r>
          </a:p>
        </p:txBody>
      </p:sp>
      <p:sp>
        <p:nvSpPr>
          <p:cNvPr id="4" name="Slide Number Placeholder 3">
            <a:extLst>
              <a:ext uri="{FF2B5EF4-FFF2-40B4-BE49-F238E27FC236}">
                <a16:creationId xmlns:a16="http://schemas.microsoft.com/office/drawing/2014/main" id="{FB2093E7-352E-9759-CC5D-B473EF819F34}"/>
              </a:ext>
            </a:extLst>
          </p:cNvPr>
          <p:cNvSpPr>
            <a:spLocks noGrp="1"/>
          </p:cNvSpPr>
          <p:nvPr>
            <p:ph type="sldNum" sz="quarter" idx="12"/>
          </p:nvPr>
        </p:nvSpPr>
        <p:spPr/>
        <p:txBody>
          <a:bodyPr/>
          <a:lstStyle/>
          <a:p>
            <a:fld id="{330EA680-D336-4FF7-8B7A-9848BB0A1C32}" type="slidenum">
              <a:rPr lang="en-US" smtClean="0"/>
              <a:t>68</a:t>
            </a:fld>
            <a:endParaRPr lang="en-US"/>
          </a:p>
        </p:txBody>
      </p:sp>
      <p:sp>
        <p:nvSpPr>
          <p:cNvPr id="7" name="TextBox 6">
            <a:extLst>
              <a:ext uri="{FF2B5EF4-FFF2-40B4-BE49-F238E27FC236}">
                <a16:creationId xmlns:a16="http://schemas.microsoft.com/office/drawing/2014/main" id="{6CBA532C-C1DE-B49F-8DAE-8C75F8157DDA}"/>
              </a:ext>
            </a:extLst>
          </p:cNvPr>
          <p:cNvSpPr txBox="1"/>
          <p:nvPr/>
        </p:nvSpPr>
        <p:spPr>
          <a:xfrm>
            <a:off x="812177" y="1288342"/>
            <a:ext cx="8155976" cy="3924151"/>
          </a:xfrm>
          <a:prstGeom prst="rect">
            <a:avLst/>
          </a:prstGeom>
          <a:noFill/>
        </p:spPr>
        <p:txBody>
          <a:bodyPr wrap="square">
            <a:spAutoFit/>
          </a:bodyPr>
          <a:lstStyle/>
          <a:p>
            <a:pPr marL="76200" indent="0">
              <a:spcBef>
                <a:spcPts val="0"/>
              </a:spcBef>
              <a:buNone/>
            </a:pPr>
            <a:r>
              <a:rPr lang="en-US" sz="1800" dirty="0">
                <a:solidFill>
                  <a:schemeClr val="bg1"/>
                </a:solidFill>
                <a:latin typeface="Courier New" panose="02070309020205020404" pitchFamily="49" charset="0"/>
                <a:cs typeface="Courier New" panose="02070309020205020404" pitchFamily="49" charset="0"/>
              </a:rPr>
              <a:t>.command.sh   </a:t>
            </a:r>
            <a:r>
              <a:rPr lang="en-US" sz="1800" dirty="0">
                <a:solidFill>
                  <a:schemeClr val="accent6">
                    <a:lumMod val="90000"/>
                  </a:schemeClr>
                </a:solidFill>
                <a:latin typeface=""/>
              </a:rPr>
              <a:t>       </a:t>
            </a:r>
            <a:r>
              <a:rPr lang="en-US" sz="1800" dirty="0">
                <a:solidFill>
                  <a:schemeClr val="accent1">
                    <a:lumMod val="60000"/>
                    <a:lumOff val="40000"/>
                  </a:schemeClr>
                </a:solidFill>
                <a:latin typeface=""/>
              </a:rPr>
              <a:t>the command executed in bash for each process </a:t>
            </a:r>
            <a:endParaRPr lang="en-US" sz="1800" dirty="0">
              <a:solidFill>
                <a:schemeClr val="accent1">
                  <a:lumMod val="60000"/>
                  <a:lumOff val="40000"/>
                </a:schemeClr>
              </a:solidFill>
              <a:latin typeface="Courier New" panose="02070309020205020404" pitchFamily="49" charset="0"/>
              <a:cs typeface="Courier New" panose="02070309020205020404" pitchFamily="49" charset="0"/>
            </a:endParaRPr>
          </a:p>
          <a:p>
            <a:pPr>
              <a:spcBef>
                <a:spcPts val="1800"/>
              </a:spcBef>
            </a:pPr>
            <a:r>
              <a:rPr lang="en-US" sz="1800" dirty="0">
                <a:solidFill>
                  <a:schemeClr val="bg1"/>
                </a:solidFill>
                <a:latin typeface="Courier New" panose="02070309020205020404" pitchFamily="49" charset="0"/>
                <a:cs typeface="Courier New" panose="02070309020205020404" pitchFamily="49" charset="0"/>
              </a:rPr>
              <a:t>.command.run      </a:t>
            </a:r>
            <a:r>
              <a:rPr lang="en-US" sz="1800" dirty="0">
                <a:solidFill>
                  <a:schemeClr val="accent1">
                    <a:lumMod val="60000"/>
                    <a:lumOff val="40000"/>
                  </a:schemeClr>
                </a:solidFill>
              </a:rPr>
              <a:t>returns information about the environment set up</a:t>
            </a:r>
            <a:endParaRPr lang="en-US" sz="1800" dirty="0">
              <a:solidFill>
                <a:schemeClr val="accent1">
                  <a:lumMod val="60000"/>
                  <a:lumOff val="40000"/>
                </a:schemeClr>
              </a:solidFill>
              <a:latin typeface="Courier New" panose="02070309020205020404" pitchFamily="49" charset="0"/>
              <a:cs typeface="Courier New" panose="02070309020205020404" pitchFamily="49" charset="0"/>
            </a:endParaRPr>
          </a:p>
          <a:p>
            <a:pPr>
              <a:spcBef>
                <a:spcPts val="1800"/>
              </a:spcBef>
            </a:pPr>
            <a:r>
              <a:rPr lang="en-US" sz="1800" dirty="0">
                <a:solidFill>
                  <a:schemeClr val="bg1"/>
                </a:solidFill>
                <a:latin typeface="Courier New" panose="02070309020205020404" pitchFamily="49" charset="0"/>
                <a:cs typeface="Courier New" panose="02070309020205020404" pitchFamily="49" charset="0"/>
              </a:rPr>
              <a:t>.command.begin    </a:t>
            </a:r>
            <a:r>
              <a:rPr lang="en-US" sz="1800" dirty="0">
                <a:solidFill>
                  <a:schemeClr val="accent1">
                    <a:lumMod val="60000"/>
                    <a:lumOff val="40000"/>
                  </a:schemeClr>
                </a:solidFill>
                <a:latin typeface="Arial" panose="020B0604020202020204" pitchFamily="34" charset="0"/>
                <a:cs typeface="Arial" panose="020B0604020202020204" pitchFamily="34" charset="0"/>
              </a:rPr>
              <a:t>marker to indicate process started</a:t>
            </a:r>
          </a:p>
          <a:p>
            <a:pPr>
              <a:spcBef>
                <a:spcPts val="1800"/>
              </a:spcBef>
            </a:pPr>
            <a:r>
              <a:rPr lang="en-US" sz="1800" dirty="0">
                <a:solidFill>
                  <a:schemeClr val="bg1"/>
                </a:solidFill>
                <a:latin typeface="Courier New" panose="02070309020205020404" pitchFamily="49" charset="0"/>
                <a:cs typeface="Courier New" panose="02070309020205020404" pitchFamily="49" charset="0"/>
              </a:rPr>
              <a:t>.command.out      </a:t>
            </a:r>
            <a:r>
              <a:rPr lang="en-US" sz="1800" dirty="0">
                <a:solidFill>
                  <a:schemeClr val="accent1">
                    <a:lumMod val="60000"/>
                    <a:lumOff val="40000"/>
                  </a:schemeClr>
                </a:solidFill>
                <a:latin typeface="Arial" panose="020B0604020202020204" pitchFamily="34" charset="0"/>
                <a:cs typeface="Arial" panose="020B0604020202020204" pitchFamily="34" charset="0"/>
              </a:rPr>
              <a:t>standard output (stdout) generated by a process </a:t>
            </a:r>
          </a:p>
          <a:p>
            <a:pPr>
              <a:spcBef>
                <a:spcPts val="1800"/>
              </a:spcBef>
            </a:pPr>
            <a:r>
              <a:rPr lang="en-US" sz="1800" dirty="0">
                <a:solidFill>
                  <a:schemeClr val="bg1"/>
                </a:solidFill>
                <a:latin typeface="Courier New" panose="02070309020205020404" pitchFamily="49" charset="0"/>
                <a:cs typeface="Courier New" panose="02070309020205020404" pitchFamily="49" charset="0"/>
              </a:rPr>
              <a:t>.command.log      </a:t>
            </a:r>
            <a:r>
              <a:rPr lang="en-US" sz="1800" dirty="0">
                <a:solidFill>
                  <a:schemeClr val="accent1">
                    <a:lumMod val="60000"/>
                    <a:lumOff val="40000"/>
                  </a:schemeClr>
                </a:solidFill>
                <a:latin typeface="Arial" panose="020B0604020202020204" pitchFamily="34" charset="0"/>
                <a:cs typeface="Arial" panose="020B0604020202020204" pitchFamily="34" charset="0"/>
              </a:rPr>
              <a:t>standard output (stdout) and standard error (stderr) </a:t>
            </a:r>
          </a:p>
          <a:p>
            <a:pPr>
              <a:spcBef>
                <a:spcPts val="1800"/>
              </a:spcBef>
            </a:pPr>
            <a:r>
              <a:rPr lang="en-US" sz="1800" dirty="0">
                <a:solidFill>
                  <a:schemeClr val="bg1"/>
                </a:solidFill>
                <a:latin typeface="Courier New" panose="02070309020205020404" pitchFamily="49" charset="0"/>
                <a:cs typeface="Courier New" panose="02070309020205020404" pitchFamily="49" charset="0"/>
              </a:rPr>
              <a:t>.command.err      </a:t>
            </a:r>
            <a:r>
              <a:rPr lang="en-US" sz="1800" dirty="0">
                <a:solidFill>
                  <a:schemeClr val="accent1">
                    <a:lumMod val="60000"/>
                    <a:lumOff val="40000"/>
                  </a:schemeClr>
                </a:solidFill>
                <a:latin typeface="Arial" panose="020B0604020202020204" pitchFamily="34" charset="0"/>
                <a:cs typeface="Arial" panose="020B0604020202020204" pitchFamily="34" charset="0"/>
              </a:rPr>
              <a:t>standard error (stderr) </a:t>
            </a:r>
            <a:endParaRPr lang="en-US" sz="1800" dirty="0">
              <a:solidFill>
                <a:schemeClr val="bg1"/>
              </a:solidFill>
              <a:latin typeface="Courier New" panose="02070309020205020404" pitchFamily="49" charset="0"/>
              <a:cs typeface="Courier New" panose="02070309020205020404" pitchFamily="49" charset="0"/>
            </a:endParaRPr>
          </a:p>
          <a:p>
            <a:pPr>
              <a:spcBef>
                <a:spcPts val="1800"/>
              </a:spcBef>
            </a:pPr>
            <a:r>
              <a:rPr lang="en-US" sz="1800" dirty="0">
                <a:solidFill>
                  <a:schemeClr val="bg1"/>
                </a:solidFill>
                <a:latin typeface="Courier New" panose="02070309020205020404" pitchFamily="49" charset="0"/>
                <a:cs typeface="Courier New" panose="02070309020205020404" pitchFamily="49" charset="0"/>
              </a:rPr>
              <a:t>.command.exitcode </a:t>
            </a:r>
            <a:r>
              <a:rPr lang="en-US" sz="1800" dirty="0">
                <a:solidFill>
                  <a:schemeClr val="accent1">
                    <a:lumMod val="60000"/>
                    <a:lumOff val="40000"/>
                  </a:schemeClr>
                </a:solidFill>
                <a:latin typeface="Arial" panose="020B0604020202020204" pitchFamily="34" charset="0"/>
                <a:cs typeface="Arial" panose="020B0604020202020204" pitchFamily="34" charset="0"/>
              </a:rPr>
              <a:t>integer value representing completion status</a:t>
            </a:r>
          </a:p>
          <a:p>
            <a:pPr>
              <a:spcBef>
                <a:spcPts val="1800"/>
              </a:spcBef>
            </a:pPr>
            <a:endParaRPr lang="en-US" sz="18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470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C19E-FFAE-9CEB-F1FF-38C84CE3034D}"/>
              </a:ext>
            </a:extLst>
          </p:cNvPr>
          <p:cNvSpPr>
            <a:spLocks noGrp="1"/>
          </p:cNvSpPr>
          <p:nvPr>
            <p:ph type="title"/>
          </p:nvPr>
        </p:nvSpPr>
        <p:spPr/>
        <p:txBody>
          <a:bodyPr/>
          <a:lstStyle/>
          <a:p>
            <a:r>
              <a:rPr lang="en-US" dirty="0"/>
              <a:t>Let’s look at our plot again on South Pass </a:t>
            </a:r>
          </a:p>
        </p:txBody>
      </p:sp>
      <p:sp>
        <p:nvSpPr>
          <p:cNvPr id="3" name="Content Placeholder 2">
            <a:extLst>
              <a:ext uri="{FF2B5EF4-FFF2-40B4-BE49-F238E27FC236}">
                <a16:creationId xmlns:a16="http://schemas.microsoft.com/office/drawing/2014/main" id="{74A94916-485C-8924-759A-5C4A257BC4A1}"/>
              </a:ext>
            </a:extLst>
          </p:cNvPr>
          <p:cNvSpPr>
            <a:spLocks noGrp="1"/>
          </p:cNvSpPr>
          <p:nvPr>
            <p:ph idx="1"/>
          </p:nvPr>
        </p:nvSpPr>
        <p:spPr/>
        <p:txBody>
          <a:bodyPr/>
          <a:lstStyle/>
          <a:p>
            <a:r>
              <a:rPr lang="en-US" dirty="0"/>
              <a:t>Abundance of Kukupa is increasing on average across sites </a:t>
            </a:r>
          </a:p>
          <a:p>
            <a:endParaRPr lang="en-US" dirty="0"/>
          </a:p>
          <a:p>
            <a:r>
              <a:rPr lang="en-US" dirty="0"/>
              <a:t>Now you can use parallelizing_bootstrap.nf as a template for your own work!</a:t>
            </a:r>
          </a:p>
          <a:p>
            <a:endParaRPr lang="en-US" dirty="0"/>
          </a:p>
          <a:p>
            <a:pPr marL="76200" indent="0">
              <a:buNone/>
            </a:pPr>
            <a:endParaRPr lang="en-US" dirty="0"/>
          </a:p>
        </p:txBody>
      </p:sp>
      <p:sp>
        <p:nvSpPr>
          <p:cNvPr id="4" name="Slide Number Placeholder 3">
            <a:extLst>
              <a:ext uri="{FF2B5EF4-FFF2-40B4-BE49-F238E27FC236}">
                <a16:creationId xmlns:a16="http://schemas.microsoft.com/office/drawing/2014/main" id="{395779FD-EE51-FCCB-925B-6EA581FA5862}"/>
              </a:ext>
            </a:extLst>
          </p:cNvPr>
          <p:cNvSpPr>
            <a:spLocks noGrp="1"/>
          </p:cNvSpPr>
          <p:nvPr>
            <p:ph type="sldNum" sz="quarter" idx="12"/>
          </p:nvPr>
        </p:nvSpPr>
        <p:spPr/>
        <p:txBody>
          <a:bodyPr/>
          <a:lstStyle/>
          <a:p>
            <a:fld id="{330EA680-D336-4FF7-8B7A-9848BB0A1C32}" type="slidenum">
              <a:rPr lang="en-US" smtClean="0"/>
              <a:t>69</a:t>
            </a:fld>
            <a:endParaRPr lang="en-US"/>
          </a:p>
        </p:txBody>
      </p:sp>
    </p:spTree>
    <p:extLst>
      <p:ext uri="{BB962C8B-B14F-4D97-AF65-F5344CB8AC3E}">
        <p14:creationId xmlns:p14="http://schemas.microsoft.com/office/powerpoint/2010/main" val="34638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ctrTitle" idx="4294967295"/>
          </p:nvPr>
        </p:nvSpPr>
        <p:spPr>
          <a:xfrm>
            <a:off x="2002275" y="1259888"/>
            <a:ext cx="667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rPr>
              <a:t>Yo! </a:t>
            </a:r>
            <a:r>
              <a:rPr lang="en-US" sz="2200" b="1">
                <a:solidFill>
                  <a:schemeClr val="dk1"/>
                </a:solidFill>
              </a:rPr>
              <a:t>👋</a:t>
            </a:r>
            <a:endParaRPr sz="2200" b="1">
              <a:solidFill>
                <a:schemeClr val="dk1"/>
              </a:solidFill>
            </a:endParaRPr>
          </a:p>
        </p:txBody>
      </p:sp>
      <p:sp>
        <p:nvSpPr>
          <p:cNvPr id="86" name="Google Shape;86;p14"/>
          <p:cNvSpPr txBox="1">
            <a:spLocks noGrp="1"/>
          </p:cNvSpPr>
          <p:nvPr>
            <p:ph type="subTitle" idx="4294967295"/>
          </p:nvPr>
        </p:nvSpPr>
        <p:spPr>
          <a:xfrm>
            <a:off x="2002275" y="2266988"/>
            <a:ext cx="6671400" cy="609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a:solidFill>
                  <a:schemeClr val="lt2"/>
                </a:solidFill>
              </a:rPr>
              <a:t>I AM Robert</a:t>
            </a:r>
            <a:endParaRPr sz="3600" b="1">
              <a:solidFill>
                <a:schemeClr val="lt2"/>
              </a:solidFill>
            </a:endParaRPr>
          </a:p>
        </p:txBody>
      </p:sp>
      <p:sp>
        <p:nvSpPr>
          <p:cNvPr id="87" name="Google Shape;87;p14"/>
          <p:cNvSpPr txBox="1">
            <a:spLocks noGrp="1"/>
          </p:cNvSpPr>
          <p:nvPr>
            <p:ph type="body" idx="4294967295"/>
          </p:nvPr>
        </p:nvSpPr>
        <p:spPr>
          <a:xfrm>
            <a:off x="2002275" y="2847769"/>
            <a:ext cx="6671400" cy="851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200">
                <a:solidFill>
                  <a:schemeClr val="lt2"/>
                </a:solidFill>
              </a:rPr>
              <a:t>The bioinformatics scientist for Wyoming Public Health Laboratory</a:t>
            </a:r>
            <a:endParaRPr sz="2200">
              <a:solidFill>
                <a:schemeClr val="lt2"/>
              </a:solidFill>
            </a:endParaRPr>
          </a:p>
        </p:txBody>
      </p:sp>
      <p:pic>
        <p:nvPicPr>
          <p:cNvPr id="88" name="Google Shape;88;p14"/>
          <p:cNvPicPr preferRelativeResize="0"/>
          <p:nvPr/>
        </p:nvPicPr>
        <p:blipFill>
          <a:blip r:embed="rId3"/>
          <a:srcRect/>
          <a:stretch/>
        </p:blipFill>
        <p:spPr>
          <a:xfrm>
            <a:off x="263471" y="1628661"/>
            <a:ext cx="1376760" cy="1276653"/>
          </a:xfrm>
          <a:prstGeom prst="ellipse">
            <a:avLst/>
          </a:prstGeom>
          <a:noFill/>
          <a:ln w="9525" cap="flat" cmpd="sng">
            <a:solidFill>
              <a:srgbClr val="2E3037"/>
            </a:solidFill>
            <a:prstDash val="solid"/>
            <a:round/>
            <a:headEnd type="none" w="sm" len="sm"/>
            <a:tailEnd type="none" w="sm" len="sm"/>
          </a:ln>
        </p:spPr>
      </p:pic>
      <p:sp>
        <p:nvSpPr>
          <p:cNvPr id="89" name="Google Shape;89;p1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AD92A1-B438-187C-ED95-CB720E805F31}"/>
              </a:ext>
            </a:extLst>
          </p:cNvPr>
          <p:cNvSpPr>
            <a:spLocks noGrp="1"/>
          </p:cNvSpPr>
          <p:nvPr>
            <p:ph idx="1"/>
          </p:nvPr>
        </p:nvSpPr>
        <p:spPr>
          <a:xfrm>
            <a:off x="3709697" y="2189923"/>
            <a:ext cx="1724606" cy="763654"/>
          </a:xfrm>
        </p:spPr>
        <p:txBody>
          <a:bodyPr/>
          <a:lstStyle/>
          <a:p>
            <a:pPr marL="76200" indent="0">
              <a:buNone/>
            </a:pPr>
            <a:r>
              <a:rPr lang="en-US" sz="3600" dirty="0">
                <a:solidFill>
                  <a:schemeClr val="accent1"/>
                </a:solidFill>
              </a:rPr>
              <a:t>Extras</a:t>
            </a:r>
          </a:p>
        </p:txBody>
      </p:sp>
      <p:sp>
        <p:nvSpPr>
          <p:cNvPr id="4" name="Slide Number Placeholder 3">
            <a:extLst>
              <a:ext uri="{FF2B5EF4-FFF2-40B4-BE49-F238E27FC236}">
                <a16:creationId xmlns:a16="http://schemas.microsoft.com/office/drawing/2014/main" id="{66DFE64A-F895-A57B-543D-5C668E4D3C6C}"/>
              </a:ext>
            </a:extLst>
          </p:cNvPr>
          <p:cNvSpPr>
            <a:spLocks noGrp="1"/>
          </p:cNvSpPr>
          <p:nvPr>
            <p:ph type="sldNum" sz="quarter" idx="12"/>
          </p:nvPr>
        </p:nvSpPr>
        <p:spPr/>
        <p:txBody>
          <a:bodyPr/>
          <a:lstStyle/>
          <a:p>
            <a:fld id="{330EA680-D336-4FF7-8B7A-9848BB0A1C32}" type="slidenum">
              <a:rPr lang="en-US" smtClean="0"/>
              <a:t>70</a:t>
            </a:fld>
            <a:endParaRPr lang="en-US"/>
          </a:p>
        </p:txBody>
      </p:sp>
    </p:spTree>
    <p:extLst>
      <p:ext uri="{BB962C8B-B14F-4D97-AF65-F5344CB8AC3E}">
        <p14:creationId xmlns:p14="http://schemas.microsoft.com/office/powerpoint/2010/main" val="22315137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081A-CA45-533D-D65C-05C62EF1FC4A}"/>
              </a:ext>
            </a:extLst>
          </p:cNvPr>
          <p:cNvSpPr>
            <a:spLocks noGrp="1"/>
          </p:cNvSpPr>
          <p:nvPr>
            <p:ph type="title"/>
          </p:nvPr>
        </p:nvSpPr>
        <p:spPr/>
        <p:txBody>
          <a:bodyPr/>
          <a:lstStyle/>
          <a:p>
            <a:r>
              <a:rPr lang="en-US" dirty="0" err="1"/>
              <a:t>Conda</a:t>
            </a:r>
            <a:r>
              <a:rPr lang="en-US" dirty="0"/>
              <a:t> (for cluster)</a:t>
            </a:r>
          </a:p>
        </p:txBody>
      </p:sp>
      <p:sp>
        <p:nvSpPr>
          <p:cNvPr id="3" name="Content Placeholder 2">
            <a:extLst>
              <a:ext uri="{FF2B5EF4-FFF2-40B4-BE49-F238E27FC236}">
                <a16:creationId xmlns:a16="http://schemas.microsoft.com/office/drawing/2014/main" id="{8227685F-AFFA-4DD5-6C4A-B9482F9E1F8E}"/>
              </a:ext>
            </a:extLst>
          </p:cNvPr>
          <p:cNvSpPr>
            <a:spLocks noGrp="1"/>
          </p:cNvSpPr>
          <p:nvPr>
            <p:ph idx="1"/>
          </p:nvPr>
        </p:nvSpPr>
        <p:spPr>
          <a:xfrm>
            <a:off x="910613" y="1505861"/>
            <a:ext cx="6858000" cy="469439"/>
          </a:xfrm>
        </p:spPr>
        <p:txBody>
          <a:bodyPr/>
          <a:lstStyle/>
          <a:p>
            <a:pPr marL="76200" indent="0">
              <a:buNone/>
            </a:pPr>
            <a:r>
              <a:rPr lang="en-US" sz="1200" dirty="0">
                <a:latin typeface="Courier New" panose="02070309020205020404" pitchFamily="49" charset="0"/>
                <a:cs typeface="Courier New" panose="02070309020205020404" pitchFamily="49" charset="0"/>
              </a:rPr>
              <a:t>conda info --envs</a:t>
            </a:r>
          </a:p>
        </p:txBody>
      </p:sp>
      <p:sp>
        <p:nvSpPr>
          <p:cNvPr id="4" name="Slide Number Placeholder 3">
            <a:extLst>
              <a:ext uri="{FF2B5EF4-FFF2-40B4-BE49-F238E27FC236}">
                <a16:creationId xmlns:a16="http://schemas.microsoft.com/office/drawing/2014/main" id="{BA3966B2-124C-951B-177A-571076538413}"/>
              </a:ext>
            </a:extLst>
          </p:cNvPr>
          <p:cNvSpPr>
            <a:spLocks noGrp="1"/>
          </p:cNvSpPr>
          <p:nvPr>
            <p:ph type="sldNum" sz="quarter" idx="12"/>
          </p:nvPr>
        </p:nvSpPr>
        <p:spPr/>
        <p:txBody>
          <a:bodyPr/>
          <a:lstStyle/>
          <a:p>
            <a:fld id="{330EA680-D336-4FF7-8B7A-9848BB0A1C32}" type="slidenum">
              <a:rPr lang="en-US" smtClean="0"/>
              <a:t>71</a:t>
            </a:fld>
            <a:endParaRPr lang="en-US"/>
          </a:p>
        </p:txBody>
      </p:sp>
      <p:sp>
        <p:nvSpPr>
          <p:cNvPr id="5" name="Content Placeholder 2">
            <a:extLst>
              <a:ext uri="{FF2B5EF4-FFF2-40B4-BE49-F238E27FC236}">
                <a16:creationId xmlns:a16="http://schemas.microsoft.com/office/drawing/2014/main" id="{1DA84AAF-A9CE-008E-8EB5-E4819AB83170}"/>
              </a:ext>
            </a:extLst>
          </p:cNvPr>
          <p:cNvSpPr txBox="1">
            <a:spLocks/>
          </p:cNvSpPr>
          <p:nvPr/>
        </p:nvSpPr>
        <p:spPr>
          <a:xfrm>
            <a:off x="334108" y="1139071"/>
            <a:ext cx="6858000" cy="469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r>
              <a:rPr lang="en-US" sz="1600" dirty="0"/>
              <a:t>Am I in a conda environment right now?</a:t>
            </a:r>
            <a:endParaRPr lang="en-US" sz="1600" dirty="0">
              <a:solidFill>
                <a:schemeClr val="bg1"/>
              </a:solidFill>
              <a:latin typeface="Courier New" panose="02070309020205020404" pitchFamily="49" charset="0"/>
              <a:cs typeface="Courier New" panose="02070309020205020404" pitchFamily="49" charset="0"/>
            </a:endParaRPr>
          </a:p>
          <a:p>
            <a:pPr marL="76200" indent="0">
              <a:buFont typeface="Quicksand"/>
              <a:buNone/>
            </a:pPr>
            <a:endParaRPr lang="en-US" sz="1600" dirty="0"/>
          </a:p>
          <a:p>
            <a:pPr marL="76200" indent="0">
              <a:buNone/>
            </a:pPr>
            <a:endParaRPr lang="en-US" sz="1600" dirty="0"/>
          </a:p>
        </p:txBody>
      </p:sp>
      <p:sp>
        <p:nvSpPr>
          <p:cNvPr id="6" name="TextBox 5">
            <a:extLst>
              <a:ext uri="{FF2B5EF4-FFF2-40B4-BE49-F238E27FC236}">
                <a16:creationId xmlns:a16="http://schemas.microsoft.com/office/drawing/2014/main" id="{CC5014DA-C1D1-EEB2-940B-6CCF619B72DD}"/>
              </a:ext>
            </a:extLst>
          </p:cNvPr>
          <p:cNvSpPr txBox="1"/>
          <p:nvPr/>
        </p:nvSpPr>
        <p:spPr>
          <a:xfrm>
            <a:off x="889240" y="2400145"/>
            <a:ext cx="7564891" cy="523220"/>
          </a:xfrm>
          <a:prstGeom prst="rect">
            <a:avLst/>
          </a:prstGeom>
          <a:noFill/>
        </p:spPr>
        <p:txBody>
          <a:bodyPr wrap="none" rtlCol="0">
            <a:spAutoFit/>
          </a:bodyPr>
          <a:lstStyle/>
          <a:p>
            <a:pPr marL="76200" indent="0">
              <a:buNone/>
            </a:pPr>
            <a:r>
              <a:rPr lang="en-US" sz="1400" dirty="0">
                <a:solidFill>
                  <a:schemeClr val="bg1"/>
                </a:solidFill>
                <a:latin typeface="Courier New" panose="02070309020205020404" pitchFamily="49" charset="0"/>
                <a:cs typeface="Courier New" panose="02070309020205020404" pitchFamily="49" charset="0"/>
              </a:rPr>
              <a:t>conda create -p /project/arccanetrain/</a:t>
            </a:r>
            <a:r>
              <a:rPr lang="en-US" sz="1400" dirty="0" err="1">
                <a:solidFill>
                  <a:schemeClr val="bg1"/>
                </a:solidFill>
                <a:latin typeface="Courier New" panose="02070309020205020404" pitchFamily="49" charset="0"/>
                <a:cs typeface="Courier New" panose="02070309020205020404" pitchFamily="49" charset="0"/>
              </a:rPr>
              <a:t>nextflow_workshop</a:t>
            </a:r>
            <a:r>
              <a:rPr lang="en-US" sz="1400" dirty="0">
                <a:solidFill>
                  <a:schemeClr val="bg1"/>
                </a:solidFill>
                <a:latin typeface="Courier New" panose="02070309020205020404" pitchFamily="49" charset="0"/>
                <a:cs typeface="Courier New" panose="02070309020205020404" pitchFamily="49" charset="0"/>
              </a:rPr>
              <a:t>/</a:t>
            </a:r>
            <a:r>
              <a:rPr lang="en-US" sz="1400" dirty="0" err="1">
                <a:solidFill>
                  <a:schemeClr val="bg1"/>
                </a:solidFill>
                <a:latin typeface="Courier New" panose="02070309020205020404" pitchFamily="49" charset="0"/>
                <a:cs typeface="Courier New" panose="02070309020205020404" pitchFamily="49" charset="0"/>
              </a:rPr>
              <a:t>nextflow_env</a:t>
            </a:r>
            <a:endParaRPr lang="en-US" sz="1400"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endParaRPr>
          </a:p>
        </p:txBody>
      </p:sp>
      <p:sp>
        <p:nvSpPr>
          <p:cNvPr id="7" name="TextBox 6">
            <a:extLst>
              <a:ext uri="{FF2B5EF4-FFF2-40B4-BE49-F238E27FC236}">
                <a16:creationId xmlns:a16="http://schemas.microsoft.com/office/drawing/2014/main" id="{D831A4CE-D3CE-7010-629A-74667B2E76DE}"/>
              </a:ext>
            </a:extLst>
          </p:cNvPr>
          <p:cNvSpPr txBox="1"/>
          <p:nvPr/>
        </p:nvSpPr>
        <p:spPr>
          <a:xfrm>
            <a:off x="738554" y="3245054"/>
            <a:ext cx="7457491" cy="523220"/>
          </a:xfrm>
          <a:prstGeom prst="rect">
            <a:avLst/>
          </a:prstGeom>
          <a:noFill/>
        </p:spPr>
        <p:txBody>
          <a:bodyPr wrap="none" rtlCol="0">
            <a:spAutoFit/>
          </a:bodyPr>
          <a:lstStyle/>
          <a:p>
            <a:pPr marL="76200" indent="0">
              <a:buNone/>
            </a:pPr>
            <a:r>
              <a:rPr lang="en-US" sz="1400" dirty="0">
                <a:solidFill>
                  <a:schemeClr val="bg1"/>
                </a:solidFill>
                <a:latin typeface="Courier New" panose="02070309020205020404" pitchFamily="49" charset="0"/>
                <a:cs typeface="Courier New" panose="02070309020205020404" pitchFamily="49" charset="0"/>
              </a:rPr>
              <a:t>conda activate /project/arccanetrain/</a:t>
            </a:r>
            <a:r>
              <a:rPr lang="en-US" sz="1400" dirty="0" err="1">
                <a:solidFill>
                  <a:schemeClr val="bg1"/>
                </a:solidFill>
                <a:latin typeface="Courier New" panose="02070309020205020404" pitchFamily="49" charset="0"/>
                <a:cs typeface="Courier New" panose="02070309020205020404" pitchFamily="49" charset="0"/>
              </a:rPr>
              <a:t>nextflow_workshop</a:t>
            </a:r>
            <a:r>
              <a:rPr lang="en-US" sz="1400" dirty="0">
                <a:solidFill>
                  <a:schemeClr val="bg1"/>
                </a:solidFill>
                <a:latin typeface="Courier New" panose="02070309020205020404" pitchFamily="49" charset="0"/>
                <a:cs typeface="Courier New" panose="02070309020205020404" pitchFamily="49" charset="0"/>
              </a:rPr>
              <a:t>/</a:t>
            </a:r>
            <a:r>
              <a:rPr lang="en-US" sz="1400" dirty="0" err="1">
                <a:solidFill>
                  <a:schemeClr val="bg1"/>
                </a:solidFill>
                <a:latin typeface="Courier New" panose="02070309020205020404" pitchFamily="49" charset="0"/>
                <a:cs typeface="Courier New" panose="02070309020205020404" pitchFamily="49" charset="0"/>
              </a:rPr>
              <a:t>nextflow_env</a:t>
            </a:r>
            <a:endParaRPr lang="en-US" sz="1400" dirty="0">
              <a:solidFill>
                <a:schemeClr val="bg1"/>
              </a:solidFill>
              <a:latin typeface="Courier New" panose="02070309020205020404" pitchFamily="49" charset="0"/>
              <a:cs typeface="Courier New" panose="02070309020205020404" pitchFamily="49" charset="0"/>
            </a:endParaRPr>
          </a:p>
          <a:p>
            <a:endParaRPr lang="en-US" dirty="0"/>
          </a:p>
        </p:txBody>
      </p:sp>
      <p:sp>
        <p:nvSpPr>
          <p:cNvPr id="8" name="TextBox 7">
            <a:extLst>
              <a:ext uri="{FF2B5EF4-FFF2-40B4-BE49-F238E27FC236}">
                <a16:creationId xmlns:a16="http://schemas.microsoft.com/office/drawing/2014/main" id="{2CEDA703-CEA8-1BA8-4BFF-B7E1FC5CA7D2}"/>
              </a:ext>
            </a:extLst>
          </p:cNvPr>
          <p:cNvSpPr txBox="1"/>
          <p:nvPr/>
        </p:nvSpPr>
        <p:spPr>
          <a:xfrm>
            <a:off x="816468" y="4228911"/>
            <a:ext cx="2946640" cy="523220"/>
          </a:xfrm>
          <a:prstGeom prst="rect">
            <a:avLst/>
          </a:prstGeom>
          <a:noFill/>
        </p:spPr>
        <p:txBody>
          <a:bodyPr wrap="none" rtlCol="0">
            <a:spAutoFit/>
          </a:bodyPr>
          <a:lstStyle/>
          <a:p>
            <a:r>
              <a:rPr lang="en-US" sz="1400" dirty="0">
                <a:solidFill>
                  <a:schemeClr val="bg1"/>
                </a:solidFill>
                <a:latin typeface="Courier New" panose="02070309020205020404" pitchFamily="49" charset="0"/>
                <a:cs typeface="Courier New" panose="02070309020205020404" pitchFamily="49" charset="0"/>
              </a:rPr>
              <a:t>conda install -c r r-lme4</a:t>
            </a:r>
          </a:p>
          <a:p>
            <a:endParaRPr lang="en-US" dirty="0"/>
          </a:p>
        </p:txBody>
      </p:sp>
      <p:sp>
        <p:nvSpPr>
          <p:cNvPr id="9" name="Content Placeholder 2">
            <a:extLst>
              <a:ext uri="{FF2B5EF4-FFF2-40B4-BE49-F238E27FC236}">
                <a16:creationId xmlns:a16="http://schemas.microsoft.com/office/drawing/2014/main" id="{29EC292A-C840-325B-C495-9897BB576737}"/>
              </a:ext>
            </a:extLst>
          </p:cNvPr>
          <p:cNvSpPr txBox="1">
            <a:spLocks/>
          </p:cNvSpPr>
          <p:nvPr/>
        </p:nvSpPr>
        <p:spPr>
          <a:xfrm>
            <a:off x="210068" y="1867060"/>
            <a:ext cx="3553040" cy="469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r>
              <a:rPr lang="en-US" sz="1600" dirty="0"/>
              <a:t>Creating a conda environment </a:t>
            </a:r>
            <a:endParaRPr lang="en-US" sz="1600" dirty="0">
              <a:solidFill>
                <a:schemeClr val="bg1"/>
              </a:solidFill>
              <a:latin typeface="Courier New" panose="02070309020205020404" pitchFamily="49" charset="0"/>
              <a:cs typeface="Courier New" panose="02070309020205020404" pitchFamily="49" charset="0"/>
            </a:endParaRPr>
          </a:p>
          <a:p>
            <a:pPr marL="76200" indent="0">
              <a:buFont typeface="Quicksand"/>
              <a:buNone/>
            </a:pPr>
            <a:endParaRPr lang="en-US" sz="1600" dirty="0"/>
          </a:p>
          <a:p>
            <a:pPr marL="76200" indent="0">
              <a:buNone/>
            </a:pPr>
            <a:endParaRPr lang="en-US" sz="1600" dirty="0"/>
          </a:p>
        </p:txBody>
      </p:sp>
      <p:sp>
        <p:nvSpPr>
          <p:cNvPr id="10" name="Content Placeholder 2">
            <a:extLst>
              <a:ext uri="{FF2B5EF4-FFF2-40B4-BE49-F238E27FC236}">
                <a16:creationId xmlns:a16="http://schemas.microsoft.com/office/drawing/2014/main" id="{555F7875-DDB3-D4B7-28C5-044E3CA3475E}"/>
              </a:ext>
            </a:extLst>
          </p:cNvPr>
          <p:cNvSpPr txBox="1">
            <a:spLocks/>
          </p:cNvSpPr>
          <p:nvPr/>
        </p:nvSpPr>
        <p:spPr>
          <a:xfrm>
            <a:off x="210067" y="2736307"/>
            <a:ext cx="4678455" cy="469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r>
              <a:rPr lang="en-US" sz="1600" dirty="0"/>
              <a:t>Activating a conda environment </a:t>
            </a:r>
            <a:endParaRPr lang="en-US" sz="1600" dirty="0">
              <a:solidFill>
                <a:schemeClr val="bg1"/>
              </a:solidFill>
              <a:latin typeface="Courier New" panose="02070309020205020404" pitchFamily="49" charset="0"/>
              <a:cs typeface="Courier New" panose="02070309020205020404" pitchFamily="49" charset="0"/>
            </a:endParaRPr>
          </a:p>
          <a:p>
            <a:pPr marL="76200" indent="0">
              <a:buFont typeface="Quicksand"/>
              <a:buNone/>
            </a:pPr>
            <a:endParaRPr lang="en-US" sz="1600" dirty="0"/>
          </a:p>
          <a:p>
            <a:pPr marL="76200" indent="0">
              <a:buNone/>
            </a:pPr>
            <a:endParaRPr lang="en-US" sz="1600" dirty="0"/>
          </a:p>
        </p:txBody>
      </p:sp>
      <p:sp>
        <p:nvSpPr>
          <p:cNvPr id="11" name="Content Placeholder 2">
            <a:extLst>
              <a:ext uri="{FF2B5EF4-FFF2-40B4-BE49-F238E27FC236}">
                <a16:creationId xmlns:a16="http://schemas.microsoft.com/office/drawing/2014/main" id="{6AD92B9E-F0E8-C5DC-8ED9-93DC168D500E}"/>
              </a:ext>
            </a:extLst>
          </p:cNvPr>
          <p:cNvSpPr txBox="1">
            <a:spLocks/>
          </p:cNvSpPr>
          <p:nvPr/>
        </p:nvSpPr>
        <p:spPr>
          <a:xfrm>
            <a:off x="130711" y="3480796"/>
            <a:ext cx="5179619" cy="469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r>
              <a:rPr lang="en-US" sz="1600" dirty="0"/>
              <a:t>Installing packages into a conda environment </a:t>
            </a:r>
            <a:endParaRPr lang="en-US" sz="1600" dirty="0">
              <a:solidFill>
                <a:schemeClr val="bg1"/>
              </a:solidFill>
              <a:latin typeface="Courier New" panose="02070309020205020404" pitchFamily="49" charset="0"/>
              <a:cs typeface="Courier New" panose="02070309020205020404" pitchFamily="49" charset="0"/>
            </a:endParaRPr>
          </a:p>
          <a:p>
            <a:pPr marL="76200" indent="0">
              <a:buFont typeface="Quicksand"/>
              <a:buNone/>
            </a:pPr>
            <a:endParaRPr lang="en-US" sz="1600" dirty="0"/>
          </a:p>
          <a:p>
            <a:pPr marL="76200" indent="0">
              <a:buNone/>
            </a:pPr>
            <a:endParaRPr lang="en-US" sz="1600" dirty="0"/>
          </a:p>
        </p:txBody>
      </p:sp>
    </p:spTree>
    <p:extLst>
      <p:ext uri="{BB962C8B-B14F-4D97-AF65-F5344CB8AC3E}">
        <p14:creationId xmlns:p14="http://schemas.microsoft.com/office/powerpoint/2010/main" val="5336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081A-CA45-533D-D65C-05C62EF1FC4A}"/>
              </a:ext>
            </a:extLst>
          </p:cNvPr>
          <p:cNvSpPr>
            <a:spLocks noGrp="1"/>
          </p:cNvSpPr>
          <p:nvPr>
            <p:ph type="title"/>
          </p:nvPr>
        </p:nvSpPr>
        <p:spPr/>
        <p:txBody>
          <a:bodyPr/>
          <a:lstStyle/>
          <a:p>
            <a:r>
              <a:rPr lang="en-US" dirty="0" err="1"/>
              <a:t>Conda</a:t>
            </a:r>
            <a:r>
              <a:rPr lang="en-US" dirty="0"/>
              <a:t> (for local machine))</a:t>
            </a:r>
          </a:p>
        </p:txBody>
      </p:sp>
      <p:sp>
        <p:nvSpPr>
          <p:cNvPr id="3" name="Content Placeholder 2">
            <a:extLst>
              <a:ext uri="{FF2B5EF4-FFF2-40B4-BE49-F238E27FC236}">
                <a16:creationId xmlns:a16="http://schemas.microsoft.com/office/drawing/2014/main" id="{8227685F-AFFA-4DD5-6C4A-B9482F9E1F8E}"/>
              </a:ext>
            </a:extLst>
          </p:cNvPr>
          <p:cNvSpPr>
            <a:spLocks noGrp="1"/>
          </p:cNvSpPr>
          <p:nvPr>
            <p:ph idx="1"/>
          </p:nvPr>
        </p:nvSpPr>
        <p:spPr>
          <a:xfrm>
            <a:off x="910613" y="1505861"/>
            <a:ext cx="6858000" cy="469439"/>
          </a:xfrm>
        </p:spPr>
        <p:txBody>
          <a:bodyPr/>
          <a:lstStyle/>
          <a:p>
            <a:pPr marL="76200" indent="0">
              <a:buNone/>
            </a:pPr>
            <a:r>
              <a:rPr lang="en-US" sz="1200" dirty="0" err="1">
                <a:solidFill>
                  <a:schemeClr val="bg1"/>
                </a:solidFill>
                <a:latin typeface="Courier New" panose="02070309020205020404" pitchFamily="49" charset="0"/>
                <a:cs typeface="Courier New" panose="02070309020205020404" pitchFamily="49" charset="0"/>
              </a:rPr>
              <a:t>conda</a:t>
            </a:r>
            <a:r>
              <a:rPr lang="en-US" sz="1200" dirty="0">
                <a:solidFill>
                  <a:schemeClr val="bg1"/>
                </a:solidFill>
                <a:latin typeface="Courier New" panose="02070309020205020404" pitchFamily="49" charset="0"/>
                <a:cs typeface="Courier New" panose="02070309020205020404" pitchFamily="49" charset="0"/>
              </a:rPr>
              <a:t> create -n </a:t>
            </a:r>
            <a:r>
              <a:rPr lang="en-US" sz="1200" dirty="0" err="1">
                <a:solidFill>
                  <a:schemeClr val="bg1"/>
                </a:solidFill>
                <a:latin typeface="Courier New" panose="02070309020205020404" pitchFamily="49" charset="0"/>
                <a:cs typeface="Courier New" panose="02070309020205020404" pitchFamily="49" charset="0"/>
              </a:rPr>
              <a:t>nextflow_env</a:t>
            </a:r>
            <a:r>
              <a:rPr lang="en-US" sz="1200" dirty="0">
                <a:solidFill>
                  <a:schemeClr val="bg1"/>
                </a:solidFill>
                <a:latin typeface="Courier New" panose="02070309020205020404" pitchFamily="49" charset="0"/>
                <a:cs typeface="Courier New" panose="02070309020205020404" pitchFamily="49" charset="0"/>
              </a:rPr>
              <a:t> -c </a:t>
            </a:r>
            <a:r>
              <a:rPr lang="en-US" sz="1200" dirty="0" err="1">
                <a:solidFill>
                  <a:schemeClr val="bg1"/>
                </a:solidFill>
                <a:latin typeface="Courier New" panose="02070309020205020404" pitchFamily="49" charset="0"/>
                <a:cs typeface="Courier New" panose="02070309020205020404" pitchFamily="49" charset="0"/>
              </a:rPr>
              <a:t>conda</a:t>
            </a:r>
            <a:r>
              <a:rPr lang="en-US" sz="1200" dirty="0">
                <a:solidFill>
                  <a:schemeClr val="bg1"/>
                </a:solidFill>
                <a:latin typeface="Courier New" panose="02070309020205020404" pitchFamily="49" charset="0"/>
                <a:cs typeface="Courier New" panose="02070309020205020404" pitchFamily="49" charset="0"/>
              </a:rPr>
              <a:t>-forge -c </a:t>
            </a:r>
            <a:r>
              <a:rPr lang="en-US" sz="1200" dirty="0" err="1">
                <a:solidFill>
                  <a:schemeClr val="bg1"/>
                </a:solidFill>
                <a:latin typeface="Courier New" panose="02070309020205020404" pitchFamily="49" charset="0"/>
                <a:cs typeface="Courier New" panose="02070309020205020404" pitchFamily="49" charset="0"/>
              </a:rPr>
              <a:t>bioconda</a:t>
            </a:r>
            <a:r>
              <a:rPr lang="en-US" sz="1200" dirty="0">
                <a:solidFill>
                  <a:schemeClr val="bg1"/>
                </a:solidFill>
                <a:latin typeface="Courier New" panose="02070309020205020404" pitchFamily="49" charset="0"/>
                <a:cs typeface="Courier New" panose="02070309020205020404" pitchFamily="49" charset="0"/>
              </a:rPr>
              <a:t> </a:t>
            </a:r>
            <a:r>
              <a:rPr lang="en-US" sz="1200" dirty="0" err="1">
                <a:solidFill>
                  <a:schemeClr val="bg1"/>
                </a:solidFill>
                <a:latin typeface="Courier New" panose="02070309020205020404" pitchFamily="49" charset="0"/>
                <a:cs typeface="Courier New" panose="02070309020205020404" pitchFamily="49" charset="0"/>
              </a:rPr>
              <a:t>nextflow</a:t>
            </a:r>
            <a:endParaRPr lang="en-US" sz="1200" dirty="0">
              <a:solidFill>
                <a:schemeClr val="bg1"/>
              </a:solidFill>
              <a:latin typeface="Courier New" panose="02070309020205020404" pitchFamily="49" charset="0"/>
              <a:cs typeface="Courier New" panose="02070309020205020404" pitchFamily="49" charset="0"/>
            </a:endParaRPr>
          </a:p>
          <a:p>
            <a:pPr marL="76200" indent="0">
              <a:buNone/>
            </a:pPr>
            <a:endParaRPr lang="en-US" sz="12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BA3966B2-124C-951B-177A-571076538413}"/>
              </a:ext>
            </a:extLst>
          </p:cNvPr>
          <p:cNvSpPr>
            <a:spLocks noGrp="1"/>
          </p:cNvSpPr>
          <p:nvPr>
            <p:ph type="sldNum" sz="quarter" idx="12"/>
          </p:nvPr>
        </p:nvSpPr>
        <p:spPr/>
        <p:txBody>
          <a:bodyPr/>
          <a:lstStyle/>
          <a:p>
            <a:fld id="{330EA680-D336-4FF7-8B7A-9848BB0A1C32}" type="slidenum">
              <a:rPr lang="en-US" smtClean="0"/>
              <a:t>72</a:t>
            </a:fld>
            <a:endParaRPr lang="en-US"/>
          </a:p>
        </p:txBody>
      </p:sp>
      <p:sp>
        <p:nvSpPr>
          <p:cNvPr id="5" name="Content Placeholder 2">
            <a:extLst>
              <a:ext uri="{FF2B5EF4-FFF2-40B4-BE49-F238E27FC236}">
                <a16:creationId xmlns:a16="http://schemas.microsoft.com/office/drawing/2014/main" id="{1DA84AAF-A9CE-008E-8EB5-E4819AB83170}"/>
              </a:ext>
            </a:extLst>
          </p:cNvPr>
          <p:cNvSpPr txBox="1">
            <a:spLocks/>
          </p:cNvSpPr>
          <p:nvPr/>
        </p:nvSpPr>
        <p:spPr>
          <a:xfrm>
            <a:off x="136889" y="1150803"/>
            <a:ext cx="6858000" cy="469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r>
              <a:rPr lang="en-US" sz="1600" dirty="0"/>
              <a:t>Creating a </a:t>
            </a:r>
            <a:r>
              <a:rPr lang="en-US" sz="1600" dirty="0" err="1"/>
              <a:t>conda</a:t>
            </a:r>
            <a:r>
              <a:rPr lang="en-US" sz="1600" dirty="0"/>
              <a:t> environment with </a:t>
            </a:r>
            <a:r>
              <a:rPr lang="en-US" sz="1600" dirty="0" err="1"/>
              <a:t>nextflow</a:t>
            </a:r>
            <a:r>
              <a:rPr lang="en-US" sz="1600" dirty="0"/>
              <a:t> installed </a:t>
            </a:r>
          </a:p>
          <a:p>
            <a:pPr marL="76200" indent="0">
              <a:buFont typeface="Quicksand"/>
              <a:buNone/>
            </a:pPr>
            <a:endParaRPr lang="en-US" sz="1600" dirty="0"/>
          </a:p>
          <a:p>
            <a:pPr marL="76200" indent="0">
              <a:buNone/>
            </a:pPr>
            <a:endParaRPr lang="en-US" sz="1600" dirty="0"/>
          </a:p>
        </p:txBody>
      </p:sp>
      <p:sp>
        <p:nvSpPr>
          <p:cNvPr id="6" name="TextBox 5">
            <a:extLst>
              <a:ext uri="{FF2B5EF4-FFF2-40B4-BE49-F238E27FC236}">
                <a16:creationId xmlns:a16="http://schemas.microsoft.com/office/drawing/2014/main" id="{CC5014DA-C1D1-EEB2-940B-6CCF619B72DD}"/>
              </a:ext>
            </a:extLst>
          </p:cNvPr>
          <p:cNvSpPr txBox="1"/>
          <p:nvPr/>
        </p:nvSpPr>
        <p:spPr>
          <a:xfrm>
            <a:off x="889240" y="2400145"/>
            <a:ext cx="2087431" cy="523220"/>
          </a:xfrm>
          <a:prstGeom prst="rect">
            <a:avLst/>
          </a:prstGeom>
          <a:noFill/>
        </p:spPr>
        <p:txBody>
          <a:bodyPr wrap="none" rtlCol="0">
            <a:spAutoFit/>
          </a:bodyPr>
          <a:lstStyle/>
          <a:p>
            <a:pPr marL="76200" indent="0">
              <a:buNone/>
            </a:pPr>
            <a:r>
              <a:rPr lang="en-US" dirty="0" err="1">
                <a:solidFill>
                  <a:schemeClr val="bg1"/>
                </a:solidFill>
                <a:latin typeface="Courier New" panose="02070309020205020404" pitchFamily="49" charset="0"/>
                <a:cs typeface="Courier New" panose="02070309020205020404" pitchFamily="49" charset="0"/>
              </a:rPr>
              <a:t>conda</a:t>
            </a:r>
            <a:r>
              <a:rPr lang="en-US" dirty="0">
                <a:solidFill>
                  <a:schemeClr val="bg1"/>
                </a:solidFill>
                <a:latin typeface="Courier New" panose="02070309020205020404" pitchFamily="49" charset="0"/>
                <a:cs typeface="Courier New" panose="02070309020205020404" pitchFamily="49" charset="0"/>
              </a:rPr>
              <a:t> info --</a:t>
            </a:r>
            <a:r>
              <a:rPr lang="en-US" dirty="0" err="1">
                <a:solidFill>
                  <a:schemeClr val="bg1"/>
                </a:solidFill>
                <a:latin typeface="Courier New" panose="02070309020205020404" pitchFamily="49" charset="0"/>
                <a:cs typeface="Courier New" panose="02070309020205020404" pitchFamily="49" charset="0"/>
              </a:rPr>
              <a:t>envs</a:t>
            </a:r>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endParaRPr>
          </a:p>
        </p:txBody>
      </p:sp>
      <p:sp>
        <p:nvSpPr>
          <p:cNvPr id="7" name="TextBox 6">
            <a:extLst>
              <a:ext uri="{FF2B5EF4-FFF2-40B4-BE49-F238E27FC236}">
                <a16:creationId xmlns:a16="http://schemas.microsoft.com/office/drawing/2014/main" id="{D831A4CE-D3CE-7010-629A-74667B2E76DE}"/>
              </a:ext>
            </a:extLst>
          </p:cNvPr>
          <p:cNvSpPr txBox="1"/>
          <p:nvPr/>
        </p:nvSpPr>
        <p:spPr>
          <a:xfrm>
            <a:off x="738554" y="3245054"/>
            <a:ext cx="4665060" cy="523220"/>
          </a:xfrm>
          <a:prstGeom prst="rect">
            <a:avLst/>
          </a:prstGeom>
          <a:noFill/>
        </p:spPr>
        <p:txBody>
          <a:bodyPr wrap="none" rtlCol="0">
            <a:spAutoFit/>
          </a:bodyPr>
          <a:lstStyle/>
          <a:p>
            <a:pPr marL="76200" indent="0">
              <a:buNone/>
            </a:pPr>
            <a:r>
              <a:rPr lang="en-US" sz="1400" dirty="0">
                <a:solidFill>
                  <a:schemeClr val="bg1"/>
                </a:solidFill>
                <a:latin typeface="Courier New" panose="02070309020205020404" pitchFamily="49" charset="0"/>
                <a:cs typeface="Courier New" panose="02070309020205020404" pitchFamily="49" charset="0"/>
              </a:rPr>
              <a:t>conda activate /user/foo/bar/</a:t>
            </a:r>
            <a:r>
              <a:rPr lang="en-US" sz="1400" dirty="0" err="1">
                <a:solidFill>
                  <a:schemeClr val="bg1"/>
                </a:solidFill>
                <a:latin typeface="Courier New" panose="02070309020205020404" pitchFamily="49" charset="0"/>
                <a:cs typeface="Courier New" panose="02070309020205020404" pitchFamily="49" charset="0"/>
              </a:rPr>
              <a:t>nextflow_env</a:t>
            </a:r>
            <a:endParaRPr lang="en-US" sz="1400" dirty="0">
              <a:solidFill>
                <a:schemeClr val="bg1"/>
              </a:solidFill>
              <a:latin typeface="Courier New" panose="02070309020205020404" pitchFamily="49" charset="0"/>
              <a:cs typeface="Courier New" panose="02070309020205020404" pitchFamily="49" charset="0"/>
            </a:endParaRPr>
          </a:p>
          <a:p>
            <a:endParaRPr lang="en-US" dirty="0"/>
          </a:p>
        </p:txBody>
      </p:sp>
      <p:sp>
        <p:nvSpPr>
          <p:cNvPr id="8" name="TextBox 7">
            <a:extLst>
              <a:ext uri="{FF2B5EF4-FFF2-40B4-BE49-F238E27FC236}">
                <a16:creationId xmlns:a16="http://schemas.microsoft.com/office/drawing/2014/main" id="{2CEDA703-CEA8-1BA8-4BFF-B7E1FC5CA7D2}"/>
              </a:ext>
            </a:extLst>
          </p:cNvPr>
          <p:cNvSpPr txBox="1"/>
          <p:nvPr/>
        </p:nvSpPr>
        <p:spPr>
          <a:xfrm>
            <a:off x="816468" y="4228911"/>
            <a:ext cx="2946640" cy="523220"/>
          </a:xfrm>
          <a:prstGeom prst="rect">
            <a:avLst/>
          </a:prstGeom>
          <a:noFill/>
        </p:spPr>
        <p:txBody>
          <a:bodyPr wrap="none" rtlCol="0">
            <a:spAutoFit/>
          </a:bodyPr>
          <a:lstStyle/>
          <a:p>
            <a:r>
              <a:rPr lang="en-US" sz="1400" dirty="0">
                <a:solidFill>
                  <a:schemeClr val="bg1"/>
                </a:solidFill>
                <a:latin typeface="Courier New" panose="02070309020205020404" pitchFamily="49" charset="0"/>
                <a:cs typeface="Courier New" panose="02070309020205020404" pitchFamily="49" charset="0"/>
              </a:rPr>
              <a:t>conda install -c r r-lme4</a:t>
            </a:r>
          </a:p>
          <a:p>
            <a:endParaRPr lang="en-US" dirty="0"/>
          </a:p>
        </p:txBody>
      </p:sp>
      <p:sp>
        <p:nvSpPr>
          <p:cNvPr id="9" name="Content Placeholder 2">
            <a:extLst>
              <a:ext uri="{FF2B5EF4-FFF2-40B4-BE49-F238E27FC236}">
                <a16:creationId xmlns:a16="http://schemas.microsoft.com/office/drawing/2014/main" id="{29EC292A-C840-325B-C495-9897BB576737}"/>
              </a:ext>
            </a:extLst>
          </p:cNvPr>
          <p:cNvSpPr txBox="1">
            <a:spLocks/>
          </p:cNvSpPr>
          <p:nvPr/>
        </p:nvSpPr>
        <p:spPr>
          <a:xfrm>
            <a:off x="210067" y="1867060"/>
            <a:ext cx="5554359" cy="469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r>
              <a:rPr lang="en-US" sz="1600" dirty="0"/>
              <a:t>What is the path to my new </a:t>
            </a:r>
            <a:r>
              <a:rPr lang="en-US" sz="1600" dirty="0" err="1"/>
              <a:t>conda</a:t>
            </a:r>
            <a:r>
              <a:rPr lang="en-US" sz="1600" dirty="0"/>
              <a:t> environment </a:t>
            </a:r>
            <a:endParaRPr lang="en-US" sz="1600" dirty="0">
              <a:solidFill>
                <a:schemeClr val="bg1"/>
              </a:solidFill>
              <a:latin typeface="Courier New" panose="02070309020205020404" pitchFamily="49" charset="0"/>
              <a:cs typeface="Courier New" panose="02070309020205020404" pitchFamily="49" charset="0"/>
            </a:endParaRPr>
          </a:p>
          <a:p>
            <a:pPr marL="76200" indent="0">
              <a:buFont typeface="Quicksand"/>
              <a:buNone/>
            </a:pPr>
            <a:endParaRPr lang="en-US" sz="1600" dirty="0"/>
          </a:p>
          <a:p>
            <a:pPr marL="76200" indent="0">
              <a:buNone/>
            </a:pPr>
            <a:endParaRPr lang="en-US" sz="1600" dirty="0"/>
          </a:p>
        </p:txBody>
      </p:sp>
      <p:sp>
        <p:nvSpPr>
          <p:cNvPr id="10" name="Content Placeholder 2">
            <a:extLst>
              <a:ext uri="{FF2B5EF4-FFF2-40B4-BE49-F238E27FC236}">
                <a16:creationId xmlns:a16="http://schemas.microsoft.com/office/drawing/2014/main" id="{555F7875-DDB3-D4B7-28C5-044E3CA3475E}"/>
              </a:ext>
            </a:extLst>
          </p:cNvPr>
          <p:cNvSpPr txBox="1">
            <a:spLocks/>
          </p:cNvSpPr>
          <p:nvPr/>
        </p:nvSpPr>
        <p:spPr>
          <a:xfrm>
            <a:off x="210067" y="2736307"/>
            <a:ext cx="4678455" cy="469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r>
              <a:rPr lang="en-US" sz="1600" dirty="0"/>
              <a:t>Activating a conda environment </a:t>
            </a:r>
            <a:endParaRPr lang="en-US" sz="1600" dirty="0">
              <a:solidFill>
                <a:schemeClr val="bg1"/>
              </a:solidFill>
              <a:latin typeface="Courier New" panose="02070309020205020404" pitchFamily="49" charset="0"/>
              <a:cs typeface="Courier New" panose="02070309020205020404" pitchFamily="49" charset="0"/>
            </a:endParaRPr>
          </a:p>
          <a:p>
            <a:pPr marL="76200" indent="0">
              <a:buFont typeface="Quicksand"/>
              <a:buNone/>
            </a:pPr>
            <a:endParaRPr lang="en-US" sz="1600" dirty="0"/>
          </a:p>
          <a:p>
            <a:pPr marL="76200" indent="0">
              <a:buNone/>
            </a:pPr>
            <a:endParaRPr lang="en-US" sz="1600" dirty="0"/>
          </a:p>
        </p:txBody>
      </p:sp>
      <p:sp>
        <p:nvSpPr>
          <p:cNvPr id="11" name="Content Placeholder 2">
            <a:extLst>
              <a:ext uri="{FF2B5EF4-FFF2-40B4-BE49-F238E27FC236}">
                <a16:creationId xmlns:a16="http://schemas.microsoft.com/office/drawing/2014/main" id="{6AD92B9E-F0E8-C5DC-8ED9-93DC168D500E}"/>
              </a:ext>
            </a:extLst>
          </p:cNvPr>
          <p:cNvSpPr txBox="1">
            <a:spLocks/>
          </p:cNvSpPr>
          <p:nvPr/>
        </p:nvSpPr>
        <p:spPr>
          <a:xfrm>
            <a:off x="136889" y="3666383"/>
            <a:ext cx="5179619" cy="469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r>
              <a:rPr lang="en-US" sz="1600" dirty="0"/>
              <a:t>Installing packages into a conda environment </a:t>
            </a:r>
            <a:endParaRPr lang="en-US" sz="1600" dirty="0">
              <a:solidFill>
                <a:schemeClr val="bg1"/>
              </a:solidFill>
              <a:latin typeface="Courier New" panose="02070309020205020404" pitchFamily="49" charset="0"/>
              <a:cs typeface="Courier New" panose="02070309020205020404" pitchFamily="49" charset="0"/>
            </a:endParaRPr>
          </a:p>
          <a:p>
            <a:pPr marL="76200" indent="0">
              <a:buFont typeface="Quicksand"/>
              <a:buNone/>
            </a:pPr>
            <a:endParaRPr lang="en-US" sz="1600" dirty="0"/>
          </a:p>
          <a:p>
            <a:pPr marL="76200" indent="0">
              <a:buNone/>
            </a:pPr>
            <a:endParaRPr lang="en-US" sz="1600" dirty="0"/>
          </a:p>
        </p:txBody>
      </p:sp>
    </p:spTree>
    <p:extLst>
      <p:ext uri="{BB962C8B-B14F-4D97-AF65-F5344CB8AC3E}">
        <p14:creationId xmlns:p14="http://schemas.microsoft.com/office/powerpoint/2010/main" val="70610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4953-0A39-3E55-3106-091F8E278E5A}"/>
              </a:ext>
            </a:extLst>
          </p:cNvPr>
          <p:cNvSpPr>
            <a:spLocks noGrp="1"/>
          </p:cNvSpPr>
          <p:nvPr>
            <p:ph type="title"/>
          </p:nvPr>
        </p:nvSpPr>
        <p:spPr/>
        <p:txBody>
          <a:bodyPr/>
          <a:lstStyle/>
          <a:p>
            <a:r>
              <a:rPr lang="en-US" dirty="0" err="1"/>
              <a:t>Conda</a:t>
            </a:r>
            <a:r>
              <a:rPr lang="en-US" dirty="0"/>
              <a:t> (for local machine)</a:t>
            </a:r>
          </a:p>
        </p:txBody>
      </p:sp>
      <p:sp>
        <p:nvSpPr>
          <p:cNvPr id="3" name="Content Placeholder 2">
            <a:extLst>
              <a:ext uri="{FF2B5EF4-FFF2-40B4-BE49-F238E27FC236}">
                <a16:creationId xmlns:a16="http://schemas.microsoft.com/office/drawing/2014/main" id="{35B930BB-C655-D86C-9747-E2DF907884EB}"/>
              </a:ext>
            </a:extLst>
          </p:cNvPr>
          <p:cNvSpPr>
            <a:spLocks noGrp="1"/>
          </p:cNvSpPr>
          <p:nvPr>
            <p:ph idx="1"/>
          </p:nvPr>
        </p:nvSpPr>
        <p:spPr/>
        <p:txBody>
          <a:bodyPr/>
          <a:lstStyle/>
          <a:p>
            <a:r>
              <a:rPr lang="en-US" sz="1600" dirty="0"/>
              <a:t>Creating a </a:t>
            </a:r>
            <a:r>
              <a:rPr lang="en-US" sz="1600" dirty="0" err="1"/>
              <a:t>conda</a:t>
            </a:r>
            <a:r>
              <a:rPr lang="en-US" sz="1600" dirty="0"/>
              <a:t> environment with </a:t>
            </a:r>
            <a:r>
              <a:rPr lang="en-US" sz="1600" dirty="0" err="1"/>
              <a:t>nextflow</a:t>
            </a:r>
            <a:r>
              <a:rPr lang="en-US" sz="1600" dirty="0"/>
              <a:t> </a:t>
            </a:r>
          </a:p>
          <a:p>
            <a:endParaRPr lang="en-US" sz="1600" dirty="0">
              <a:solidFill>
                <a:schemeClr val="bg1"/>
              </a:solidFill>
              <a:latin typeface="Courier New" panose="02070309020205020404" pitchFamily="49" charset="0"/>
              <a:cs typeface="Courier New" panose="02070309020205020404" pitchFamily="49" charset="0"/>
            </a:endParaRPr>
          </a:p>
          <a:p>
            <a:endParaRPr lang="en-US" sz="1600" dirty="0">
              <a:solidFill>
                <a:schemeClr val="bg1"/>
              </a:solidFill>
              <a:latin typeface="Courier New" panose="02070309020205020404" pitchFamily="49" charset="0"/>
              <a:cs typeface="Courier New" panose="02070309020205020404" pitchFamily="49" charset="0"/>
            </a:endParaRPr>
          </a:p>
          <a:p>
            <a:r>
              <a:rPr lang="en-US" sz="1600" dirty="0">
                <a:solidFill>
                  <a:schemeClr val="bg1"/>
                </a:solidFill>
                <a:latin typeface="Courier New" panose="02070309020205020404" pitchFamily="49" charset="0"/>
                <a:cs typeface="Courier New" panose="02070309020205020404" pitchFamily="49" charset="0"/>
              </a:rPr>
              <a:t>What is the path to my new </a:t>
            </a:r>
            <a:r>
              <a:rPr lang="en-US" sz="1600" dirty="0" err="1">
                <a:solidFill>
                  <a:schemeClr val="bg1"/>
                </a:solidFill>
                <a:latin typeface="Courier New" panose="02070309020205020404" pitchFamily="49" charset="0"/>
                <a:cs typeface="Courier New" panose="02070309020205020404" pitchFamily="49" charset="0"/>
              </a:rPr>
              <a:t>conda</a:t>
            </a:r>
            <a:r>
              <a:rPr lang="en-US" sz="1600" dirty="0">
                <a:solidFill>
                  <a:schemeClr val="bg1"/>
                </a:solidFill>
                <a:latin typeface="Courier New" panose="02070309020205020404" pitchFamily="49" charset="0"/>
                <a:cs typeface="Courier New" panose="02070309020205020404" pitchFamily="49" charset="0"/>
              </a:rPr>
              <a:t> environment </a:t>
            </a:r>
          </a:p>
          <a:p>
            <a:pPr marL="76200" indent="0">
              <a:buNone/>
            </a:pPr>
            <a:endParaRPr lang="en-US" sz="1600" dirty="0">
              <a:solidFill>
                <a:schemeClr val="bg1"/>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113A411A-1EB0-7BA2-D10F-BF73B969E493}"/>
              </a:ext>
            </a:extLst>
          </p:cNvPr>
          <p:cNvSpPr>
            <a:spLocks noGrp="1"/>
          </p:cNvSpPr>
          <p:nvPr>
            <p:ph type="sldNum" sz="quarter" idx="12"/>
          </p:nvPr>
        </p:nvSpPr>
        <p:spPr/>
        <p:txBody>
          <a:bodyPr/>
          <a:lstStyle/>
          <a:p>
            <a:fld id="{330EA680-D336-4FF7-8B7A-9848BB0A1C32}" type="slidenum">
              <a:rPr lang="en-US" smtClean="0"/>
              <a:t>73</a:t>
            </a:fld>
            <a:endParaRPr lang="en-US"/>
          </a:p>
        </p:txBody>
      </p:sp>
      <p:sp>
        <p:nvSpPr>
          <p:cNvPr id="5" name="TextBox 4">
            <a:extLst>
              <a:ext uri="{FF2B5EF4-FFF2-40B4-BE49-F238E27FC236}">
                <a16:creationId xmlns:a16="http://schemas.microsoft.com/office/drawing/2014/main" id="{8F020D04-E701-F485-3BB6-18D846472050}"/>
              </a:ext>
            </a:extLst>
          </p:cNvPr>
          <p:cNvSpPr txBox="1"/>
          <p:nvPr/>
        </p:nvSpPr>
        <p:spPr>
          <a:xfrm>
            <a:off x="1575486" y="1655805"/>
            <a:ext cx="6628738" cy="307777"/>
          </a:xfrm>
          <a:prstGeom prst="rect">
            <a:avLst/>
          </a:prstGeom>
          <a:noFill/>
        </p:spPr>
        <p:txBody>
          <a:bodyPr wrap="none" rtlCol="0">
            <a:spAutoFit/>
          </a:bodyPr>
          <a:lstStyle/>
          <a:p>
            <a:r>
              <a:rPr lang="en-US" dirty="0" err="1">
                <a:solidFill>
                  <a:schemeClr val="bg1"/>
                </a:solidFill>
                <a:latin typeface="Courier New" panose="02070309020205020404" pitchFamily="49" charset="0"/>
                <a:cs typeface="Courier New" panose="02070309020205020404" pitchFamily="49" charset="0"/>
              </a:rPr>
              <a:t>conda</a:t>
            </a:r>
            <a:r>
              <a:rPr lang="en-US" dirty="0">
                <a:solidFill>
                  <a:schemeClr val="bg1"/>
                </a:solidFill>
                <a:latin typeface="Courier New" panose="02070309020205020404" pitchFamily="49" charset="0"/>
                <a:cs typeface="Courier New" panose="02070309020205020404" pitchFamily="49" charset="0"/>
              </a:rPr>
              <a:t> create -n </a:t>
            </a:r>
            <a:r>
              <a:rPr lang="en-US" dirty="0" err="1">
                <a:solidFill>
                  <a:schemeClr val="bg1"/>
                </a:solidFill>
                <a:latin typeface="Courier New" panose="02070309020205020404" pitchFamily="49" charset="0"/>
                <a:cs typeface="Courier New" panose="02070309020205020404" pitchFamily="49" charset="0"/>
              </a:rPr>
              <a:t>nextflow</a:t>
            </a:r>
            <a:r>
              <a:rPr lang="en-US" dirty="0">
                <a:solidFill>
                  <a:schemeClr val="bg1"/>
                </a:solidFill>
                <a:latin typeface="Courier New" panose="02070309020205020404" pitchFamily="49" charset="0"/>
                <a:cs typeface="Courier New" panose="02070309020205020404" pitchFamily="49" charset="0"/>
              </a:rPr>
              <a:t> -c </a:t>
            </a:r>
            <a:r>
              <a:rPr lang="en-US" dirty="0" err="1">
                <a:solidFill>
                  <a:schemeClr val="bg1"/>
                </a:solidFill>
                <a:latin typeface="Courier New" panose="02070309020205020404" pitchFamily="49" charset="0"/>
                <a:cs typeface="Courier New" panose="02070309020205020404" pitchFamily="49" charset="0"/>
              </a:rPr>
              <a:t>conda</a:t>
            </a:r>
            <a:r>
              <a:rPr lang="en-US" dirty="0">
                <a:solidFill>
                  <a:schemeClr val="bg1"/>
                </a:solidFill>
                <a:latin typeface="Courier New" panose="02070309020205020404" pitchFamily="49" charset="0"/>
                <a:cs typeface="Courier New" panose="02070309020205020404" pitchFamily="49" charset="0"/>
              </a:rPr>
              <a:t>-forge -c </a:t>
            </a:r>
            <a:r>
              <a:rPr lang="en-US" dirty="0" err="1">
                <a:solidFill>
                  <a:schemeClr val="bg1"/>
                </a:solidFill>
                <a:latin typeface="Courier New" panose="02070309020205020404" pitchFamily="49" charset="0"/>
                <a:cs typeface="Courier New" panose="02070309020205020404" pitchFamily="49" charset="0"/>
              </a:rPr>
              <a:t>bioconda</a:t>
            </a:r>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nextflow</a:t>
            </a:r>
            <a:endParaRPr lang="en-US"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2800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D793-7E99-1996-CD00-D165EB23C743}"/>
              </a:ext>
            </a:extLst>
          </p:cNvPr>
          <p:cNvSpPr>
            <a:spLocks noGrp="1"/>
          </p:cNvSpPr>
          <p:nvPr>
            <p:ph type="title"/>
          </p:nvPr>
        </p:nvSpPr>
        <p:spPr/>
        <p:txBody>
          <a:bodyPr/>
          <a:lstStyle/>
          <a:p>
            <a:r>
              <a:rPr lang="en-US" dirty="0" err="1"/>
              <a:t>Parellisizing</a:t>
            </a:r>
            <a:r>
              <a:rPr lang="en-US" dirty="0"/>
              <a:t> across cores</a:t>
            </a:r>
          </a:p>
        </p:txBody>
      </p:sp>
      <p:sp>
        <p:nvSpPr>
          <p:cNvPr id="3" name="Content Placeholder 2">
            <a:extLst>
              <a:ext uri="{FF2B5EF4-FFF2-40B4-BE49-F238E27FC236}">
                <a16:creationId xmlns:a16="http://schemas.microsoft.com/office/drawing/2014/main" id="{C7D29C03-11AC-183A-4C07-03378298455E}"/>
              </a:ext>
            </a:extLst>
          </p:cNvPr>
          <p:cNvSpPr>
            <a:spLocks noGrp="1"/>
          </p:cNvSpPr>
          <p:nvPr>
            <p:ph idx="1"/>
          </p:nvPr>
        </p:nvSpPr>
        <p:spPr/>
        <p:txBody>
          <a:bodyPr/>
          <a:lstStyle/>
          <a:p>
            <a:r>
              <a:rPr lang="en-US" dirty="0"/>
              <a:t>How many cores do I have?</a:t>
            </a:r>
          </a:p>
        </p:txBody>
      </p:sp>
      <p:sp>
        <p:nvSpPr>
          <p:cNvPr id="4" name="Slide Number Placeholder 3">
            <a:extLst>
              <a:ext uri="{FF2B5EF4-FFF2-40B4-BE49-F238E27FC236}">
                <a16:creationId xmlns:a16="http://schemas.microsoft.com/office/drawing/2014/main" id="{830CCDA2-9539-05FA-023D-87717EF89AF4}"/>
              </a:ext>
            </a:extLst>
          </p:cNvPr>
          <p:cNvSpPr>
            <a:spLocks noGrp="1"/>
          </p:cNvSpPr>
          <p:nvPr>
            <p:ph type="sldNum" sz="quarter" idx="12"/>
          </p:nvPr>
        </p:nvSpPr>
        <p:spPr/>
        <p:txBody>
          <a:bodyPr/>
          <a:lstStyle/>
          <a:p>
            <a:fld id="{330EA680-D336-4FF7-8B7A-9848BB0A1C32}" type="slidenum">
              <a:rPr lang="en-US" smtClean="0"/>
              <a:t>74</a:t>
            </a:fld>
            <a:endParaRPr lang="en-US"/>
          </a:p>
        </p:txBody>
      </p:sp>
      <p:sp>
        <p:nvSpPr>
          <p:cNvPr id="5" name="TextBox 4">
            <a:extLst>
              <a:ext uri="{FF2B5EF4-FFF2-40B4-BE49-F238E27FC236}">
                <a16:creationId xmlns:a16="http://schemas.microsoft.com/office/drawing/2014/main" id="{4069EA5A-C095-0C50-8FEC-AE284B551037}"/>
              </a:ext>
            </a:extLst>
          </p:cNvPr>
          <p:cNvSpPr txBox="1"/>
          <p:nvPr/>
        </p:nvSpPr>
        <p:spPr>
          <a:xfrm>
            <a:off x="1649626" y="2143897"/>
            <a:ext cx="5662127" cy="738664"/>
          </a:xfrm>
          <a:prstGeom prst="rect">
            <a:avLst/>
          </a:prstGeom>
          <a:noFill/>
        </p:spPr>
        <p:txBody>
          <a:bodyPr wrap="none" rtlCol="0">
            <a:spAutoFit/>
          </a:bodyPr>
          <a:lstStyle/>
          <a:p>
            <a:r>
              <a:rPr lang="en-US" dirty="0" err="1">
                <a:solidFill>
                  <a:schemeClr val="bg1"/>
                </a:solidFill>
                <a:latin typeface="Courier New" panose="02070309020205020404" pitchFamily="49" charset="0"/>
                <a:cs typeface="Courier New" panose="02070309020205020404" pitchFamily="49" charset="0"/>
              </a:rPr>
              <a:t>sysctl</a:t>
            </a:r>
            <a:r>
              <a:rPr lang="en-US" dirty="0">
                <a:solidFill>
                  <a:schemeClr val="bg1"/>
                </a:solidFill>
                <a:latin typeface="Courier New" panose="02070309020205020404" pitchFamily="49" charset="0"/>
                <a:cs typeface="Courier New" panose="02070309020205020404" pitchFamily="49" charset="0"/>
              </a:rPr>
              <a:t> -n </a:t>
            </a:r>
            <a:r>
              <a:rPr lang="en-US" dirty="0" err="1">
                <a:solidFill>
                  <a:schemeClr val="bg1"/>
                </a:solidFill>
                <a:latin typeface="Courier New" panose="02070309020205020404" pitchFamily="49" charset="0"/>
                <a:cs typeface="Courier New" panose="02070309020205020404" pitchFamily="49" charset="0"/>
              </a:rPr>
              <a:t>hw.ncpu</a:t>
            </a:r>
            <a:r>
              <a:rPr lang="en-US" dirty="0">
                <a:solidFill>
                  <a:schemeClr val="bg1"/>
                </a:solidFill>
                <a:latin typeface="Courier New" panose="02070309020205020404" pitchFamily="49" charset="0"/>
                <a:cs typeface="Courier New" panose="02070309020205020404" pitchFamily="49" charset="0"/>
              </a:rPr>
              <a:t>        # number of logical cores</a:t>
            </a:r>
          </a:p>
          <a:p>
            <a:endParaRPr lang="en-US" dirty="0">
              <a:solidFill>
                <a:schemeClr val="bg1"/>
              </a:solidFill>
              <a:latin typeface="Courier New" panose="02070309020205020404" pitchFamily="49" charset="0"/>
              <a:cs typeface="Courier New" panose="02070309020205020404" pitchFamily="49" charset="0"/>
            </a:endParaRPr>
          </a:p>
          <a:p>
            <a:r>
              <a:rPr lang="en-US" dirty="0" err="1">
                <a:solidFill>
                  <a:schemeClr val="bg1"/>
                </a:solidFill>
                <a:latin typeface="Courier New" panose="02070309020205020404" pitchFamily="49" charset="0"/>
                <a:cs typeface="Courier New" panose="02070309020205020404" pitchFamily="49" charset="0"/>
              </a:rPr>
              <a:t>sysctl</a:t>
            </a:r>
            <a:r>
              <a:rPr lang="en-US" dirty="0">
                <a:solidFill>
                  <a:schemeClr val="bg1"/>
                </a:solidFill>
                <a:latin typeface="Courier New" panose="02070309020205020404" pitchFamily="49" charset="0"/>
                <a:cs typeface="Courier New" panose="02070309020205020404" pitchFamily="49" charset="0"/>
              </a:rPr>
              <a:t> -n </a:t>
            </a:r>
            <a:r>
              <a:rPr lang="en-US" dirty="0" err="1">
                <a:solidFill>
                  <a:schemeClr val="bg1"/>
                </a:solidFill>
                <a:latin typeface="Courier New" panose="02070309020205020404" pitchFamily="49" charset="0"/>
                <a:cs typeface="Courier New" panose="02070309020205020404" pitchFamily="49" charset="0"/>
              </a:rPr>
              <a:t>hw.physicalcpu</a:t>
            </a:r>
            <a:r>
              <a:rPr lang="en-US" dirty="0">
                <a:solidFill>
                  <a:schemeClr val="bg1"/>
                </a:solidFill>
                <a:latin typeface="Courier New" panose="02070309020205020404" pitchFamily="49" charset="0"/>
                <a:cs typeface="Courier New" panose="02070309020205020404" pitchFamily="49" charset="0"/>
              </a:rPr>
              <a:t> # number of physical cores</a:t>
            </a:r>
          </a:p>
        </p:txBody>
      </p:sp>
    </p:spTree>
    <p:extLst>
      <p:ext uri="{BB962C8B-B14F-4D97-AF65-F5344CB8AC3E}">
        <p14:creationId xmlns:p14="http://schemas.microsoft.com/office/powerpoint/2010/main" val="1915103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B9D63-4BDD-2239-A6BF-B857317A2CA8}"/>
              </a:ext>
            </a:extLst>
          </p:cNvPr>
          <p:cNvSpPr>
            <a:spLocks noGrp="1"/>
          </p:cNvSpPr>
          <p:nvPr>
            <p:ph type="title"/>
          </p:nvPr>
        </p:nvSpPr>
        <p:spPr/>
        <p:txBody>
          <a:bodyPr/>
          <a:lstStyle/>
          <a:p>
            <a:r>
              <a:rPr lang="en-US" dirty="0"/>
              <a:t>Running an Interactive Session </a:t>
            </a:r>
          </a:p>
        </p:txBody>
      </p:sp>
      <p:sp>
        <p:nvSpPr>
          <p:cNvPr id="3" name="Content Placeholder 2">
            <a:extLst>
              <a:ext uri="{FF2B5EF4-FFF2-40B4-BE49-F238E27FC236}">
                <a16:creationId xmlns:a16="http://schemas.microsoft.com/office/drawing/2014/main" id="{CB4F6643-06A2-60EA-387B-3261204FE74A}"/>
              </a:ext>
            </a:extLst>
          </p:cNvPr>
          <p:cNvSpPr>
            <a:spLocks noGrp="1"/>
          </p:cNvSpPr>
          <p:nvPr>
            <p:ph idx="1"/>
          </p:nvPr>
        </p:nvSpPr>
        <p:spPr>
          <a:xfrm>
            <a:off x="511412" y="1093062"/>
            <a:ext cx="8632588" cy="3725700"/>
          </a:xfrm>
        </p:spPr>
        <p:txBody>
          <a:bodyPr/>
          <a:lstStyle/>
          <a:p>
            <a:pPr marL="76200" indent="0">
              <a:buNone/>
            </a:pPr>
            <a:r>
              <a:rPr lang="en-US" sz="900" dirty="0">
                <a:latin typeface="Courier New" panose="02070309020205020404" pitchFamily="49" charset="0"/>
                <a:cs typeface="Courier New" panose="02070309020205020404" pitchFamily="49" charset="0"/>
              </a:rPr>
              <a:t>salloc --account=yourprojectname --nodes=# --ntasks=# --cpus-per-task=# --time=##:##:#</a:t>
            </a:r>
          </a:p>
          <a:p>
            <a:pPr marL="76200" indent="0">
              <a:buNone/>
            </a:pPr>
            <a:endParaRPr lang="en-US" sz="900" dirty="0">
              <a:latin typeface="Courier New" panose="02070309020205020404" pitchFamily="49" charset="0"/>
              <a:cs typeface="Courier New" panose="02070309020205020404" pitchFamily="49" charset="0"/>
            </a:endParaRPr>
          </a:p>
          <a:p>
            <a:pPr marL="76200" indent="0">
              <a:buNone/>
            </a:pPr>
            <a:r>
              <a:rPr lang="en-US" sz="900" dirty="0">
                <a:latin typeface="Courier New" panose="02070309020205020404" pitchFamily="49" charset="0"/>
                <a:cs typeface="Courier New" panose="02070309020205020404" pitchFamily="49" charset="0"/>
              </a:rPr>
              <a:t>salloc --account=arccanetrain --nodes=1 --tasks=16 --cpus-per-task=1 --reservation=</a:t>
            </a:r>
            <a:r>
              <a:rPr lang="en-US" sz="900" dirty="0" err="1">
                <a:latin typeface="Courier New" panose="02070309020205020404" pitchFamily="49" charset="0"/>
                <a:cs typeface="Courier New" panose="02070309020205020404" pitchFamily="49" charset="0"/>
              </a:rPr>
              <a:t>nextflow_workshop</a:t>
            </a:r>
            <a:r>
              <a:rPr lang="en-US" sz="900" dirty="0">
                <a:latin typeface="Courier New" panose="02070309020205020404" pitchFamily="49" charset="0"/>
                <a:cs typeface="Courier New" panose="02070309020205020404" pitchFamily="49" charset="0"/>
              </a:rPr>
              <a:t> --time=4:00:00</a:t>
            </a:r>
          </a:p>
        </p:txBody>
      </p:sp>
      <p:sp>
        <p:nvSpPr>
          <p:cNvPr id="4" name="Slide Number Placeholder 3">
            <a:extLst>
              <a:ext uri="{FF2B5EF4-FFF2-40B4-BE49-F238E27FC236}">
                <a16:creationId xmlns:a16="http://schemas.microsoft.com/office/drawing/2014/main" id="{85A9F1A5-5B45-631F-4E12-EA815C588096}"/>
              </a:ext>
            </a:extLst>
          </p:cNvPr>
          <p:cNvSpPr>
            <a:spLocks noGrp="1"/>
          </p:cNvSpPr>
          <p:nvPr>
            <p:ph type="sldNum" sz="quarter" idx="12"/>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325977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961E-7F65-2A73-D7DF-006C42F1D118}"/>
              </a:ext>
            </a:extLst>
          </p:cNvPr>
          <p:cNvSpPr>
            <a:spLocks noGrp="1"/>
          </p:cNvSpPr>
          <p:nvPr>
            <p:ph type="title"/>
          </p:nvPr>
        </p:nvSpPr>
        <p:spPr/>
        <p:txBody>
          <a:bodyPr/>
          <a:lstStyle/>
          <a:p>
            <a:r>
              <a:rPr lang="en-US" dirty="0" err="1"/>
              <a:t>nextflow.config</a:t>
            </a:r>
            <a:endParaRPr lang="en-US" dirty="0"/>
          </a:p>
        </p:txBody>
      </p:sp>
      <p:sp>
        <p:nvSpPr>
          <p:cNvPr id="3" name="Content Placeholder 2">
            <a:extLst>
              <a:ext uri="{FF2B5EF4-FFF2-40B4-BE49-F238E27FC236}">
                <a16:creationId xmlns:a16="http://schemas.microsoft.com/office/drawing/2014/main" id="{C8ECD6E3-C40A-2EC6-D5EB-93750B020A23}"/>
              </a:ext>
            </a:extLst>
          </p:cNvPr>
          <p:cNvSpPr>
            <a:spLocks noGrp="1"/>
          </p:cNvSpPr>
          <p:nvPr>
            <p:ph idx="1"/>
          </p:nvPr>
        </p:nvSpPr>
        <p:spPr>
          <a:xfrm>
            <a:off x="1165475" y="1010730"/>
            <a:ext cx="6858000" cy="4056701"/>
          </a:xfrm>
        </p:spPr>
        <p:txBody>
          <a:bodyPr/>
          <a:lstStyle/>
          <a:p>
            <a:r>
              <a:rPr lang="en-US" sz="1350" dirty="0"/>
              <a:t>profiles {beartooth{}} Defines a profile named beartooth that configures settings </a:t>
            </a:r>
          </a:p>
          <a:p>
            <a:r>
              <a:rPr lang="en-US" sz="1350" dirty="0"/>
              <a:t>process.executor: Specifies the executor to use Slurm for running the processes. </a:t>
            </a:r>
          </a:p>
          <a:p>
            <a:r>
              <a:rPr lang="en-US" sz="1350" dirty="0"/>
              <a:t>process.clusterOptions: : Specifies additional options to be passed to the cluster submission command. Here, it is set to "-A arccanetrain" which means that the processes will be submitted to the Slurm cluster with the account name arccanetrain.</a:t>
            </a:r>
          </a:p>
          <a:p>
            <a:r>
              <a:rPr lang="en-US" sz="1350" dirty="0"/>
              <a:t>process.time: Specifies the maximum time a process is allowed to run</a:t>
            </a:r>
          </a:p>
          <a:p>
            <a:r>
              <a:rPr lang="en-US" sz="1350" dirty="0"/>
              <a:t>The following settings are commented out (disabled) with the /** ... **/ syntax</a:t>
            </a:r>
          </a:p>
          <a:p>
            <a:r>
              <a:rPr lang="en-US" sz="1350" dirty="0"/>
              <a:t>process.cpus: Specifies the number of CPUs required for each process</a:t>
            </a:r>
          </a:p>
          <a:p>
            <a:r>
              <a:rPr lang="en-US" sz="1350" dirty="0"/>
              <a:t>process.memory: Specifies the amount of memory required for each process.</a:t>
            </a:r>
          </a:p>
          <a:p>
            <a:r>
              <a:rPr lang="en-US" sz="1350" dirty="0"/>
              <a:t>process.queue: Specifies the Slurm partition (queue) to submit the processes to.</a:t>
            </a:r>
          </a:p>
        </p:txBody>
      </p:sp>
      <p:sp>
        <p:nvSpPr>
          <p:cNvPr id="4" name="Slide Number Placeholder 3">
            <a:extLst>
              <a:ext uri="{FF2B5EF4-FFF2-40B4-BE49-F238E27FC236}">
                <a16:creationId xmlns:a16="http://schemas.microsoft.com/office/drawing/2014/main" id="{D5D8C9AF-3EA2-F3BC-1788-1963663DCC07}"/>
              </a:ext>
            </a:extLst>
          </p:cNvPr>
          <p:cNvSpPr>
            <a:spLocks noGrp="1"/>
          </p:cNvSpPr>
          <p:nvPr>
            <p:ph type="sldNum" sz="quarter" idx="12"/>
          </p:nvPr>
        </p:nvSpPr>
        <p:spPr/>
        <p:txBody>
          <a:bodyPr/>
          <a:lstStyle/>
          <a:p>
            <a:fld id="{330EA680-D336-4FF7-8B7A-9848BB0A1C32}" type="slidenum">
              <a:rPr lang="en-US" smtClean="0"/>
              <a:t>76</a:t>
            </a:fld>
            <a:endParaRPr lang="en-US"/>
          </a:p>
        </p:txBody>
      </p:sp>
    </p:spTree>
    <p:extLst>
      <p:ext uri="{BB962C8B-B14F-4D97-AF65-F5344CB8AC3E}">
        <p14:creationId xmlns:p14="http://schemas.microsoft.com/office/powerpoint/2010/main" val="225684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CCB3-DCDA-F7C4-DA81-D002475735F8}"/>
              </a:ext>
            </a:extLst>
          </p:cNvPr>
          <p:cNvSpPr>
            <a:spLocks noGrp="1"/>
          </p:cNvSpPr>
          <p:nvPr>
            <p:ph type="title"/>
          </p:nvPr>
        </p:nvSpPr>
        <p:spPr/>
        <p:txBody>
          <a:bodyPr/>
          <a:lstStyle/>
          <a:p>
            <a:r>
              <a:rPr lang="en-US" dirty="0"/>
              <a:t>Loading modules into ARCC</a:t>
            </a:r>
          </a:p>
        </p:txBody>
      </p:sp>
      <p:sp>
        <p:nvSpPr>
          <p:cNvPr id="3" name="Content Placeholder 2">
            <a:extLst>
              <a:ext uri="{FF2B5EF4-FFF2-40B4-BE49-F238E27FC236}">
                <a16:creationId xmlns:a16="http://schemas.microsoft.com/office/drawing/2014/main" id="{7096314A-0F6F-F54E-6E46-37450371096F}"/>
              </a:ext>
            </a:extLst>
          </p:cNvPr>
          <p:cNvSpPr>
            <a:spLocks noGrp="1"/>
          </p:cNvSpPr>
          <p:nvPr>
            <p:ph idx="1"/>
          </p:nvPr>
        </p:nvSpPr>
        <p:spPr/>
        <p:txBody>
          <a:bodyPr/>
          <a:lstStyle/>
          <a:p>
            <a:r>
              <a:rPr lang="en-US" sz="1500" dirty="0"/>
              <a:t>Say I want to see what modules I need to load for </a:t>
            </a:r>
            <a:r>
              <a:rPr lang="en-US" sz="1500" dirty="0" err="1"/>
              <a:t>nextflow</a:t>
            </a:r>
            <a:endParaRPr lang="en-US" sz="1500" dirty="0"/>
          </a:p>
          <a:p>
            <a:pPr marL="76200" indent="0">
              <a:buNone/>
            </a:pPr>
            <a:r>
              <a:rPr lang="en-US" sz="1500" dirty="0">
                <a:latin typeface="Courier New" panose="02070309020205020404" pitchFamily="49" charset="0"/>
                <a:cs typeface="Courier New" panose="02070309020205020404" pitchFamily="49" charset="0"/>
              </a:rPr>
              <a:t>module spider </a:t>
            </a:r>
            <a:r>
              <a:rPr lang="en-US" sz="1500" dirty="0" err="1">
                <a:latin typeface="Courier New" panose="02070309020205020404" pitchFamily="49" charset="0"/>
                <a:cs typeface="Courier New" panose="02070309020205020404" pitchFamily="49" charset="0"/>
              </a:rPr>
              <a:t>nextflow</a:t>
            </a:r>
            <a:endParaRPr lang="en-US" sz="1500" dirty="0">
              <a:latin typeface="Courier New" panose="02070309020205020404" pitchFamily="49" charset="0"/>
              <a:cs typeface="Courier New" panose="02070309020205020404" pitchFamily="49" charset="0"/>
            </a:endParaRPr>
          </a:p>
          <a:p>
            <a:pPr marL="76200" indent="0">
              <a:buNone/>
            </a:pPr>
            <a:endParaRPr lang="en-US" sz="1500" dirty="0">
              <a:latin typeface="Courier New" panose="02070309020205020404" pitchFamily="49" charset="0"/>
              <a:cs typeface="Courier New" panose="02070309020205020404" pitchFamily="49" charset="0"/>
            </a:endParaRPr>
          </a:p>
          <a:p>
            <a:r>
              <a:rPr lang="en-US" sz="1500" dirty="0"/>
              <a:t>How do I load a module after running spider </a:t>
            </a:r>
          </a:p>
          <a:p>
            <a:pPr marL="76200" indent="0">
              <a:buNone/>
            </a:pPr>
            <a:r>
              <a:rPr lang="en-US" sz="1500" dirty="0">
                <a:latin typeface="Courier New" panose="02070309020205020404" pitchFamily="49" charset="0"/>
                <a:cs typeface="Courier New" panose="02070309020205020404" pitchFamily="49" charset="0"/>
              </a:rPr>
              <a:t>module load module/##.##.#</a:t>
            </a:r>
          </a:p>
          <a:p>
            <a:pPr marL="76200" indent="0">
              <a:buNone/>
            </a:pPr>
            <a:endParaRPr lang="en-US" dirty="0"/>
          </a:p>
        </p:txBody>
      </p:sp>
      <p:sp>
        <p:nvSpPr>
          <p:cNvPr id="4" name="Slide Number Placeholder 3">
            <a:extLst>
              <a:ext uri="{FF2B5EF4-FFF2-40B4-BE49-F238E27FC236}">
                <a16:creationId xmlns:a16="http://schemas.microsoft.com/office/drawing/2014/main" id="{90A48FAC-570A-8821-3596-D5782C9F6A77}"/>
              </a:ext>
            </a:extLst>
          </p:cNvPr>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518941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3C46-7367-BBB0-CCA9-6BE7AEA61674}"/>
              </a:ext>
            </a:extLst>
          </p:cNvPr>
          <p:cNvSpPr>
            <a:spLocks noGrp="1"/>
          </p:cNvSpPr>
          <p:nvPr>
            <p:ph type="title"/>
          </p:nvPr>
        </p:nvSpPr>
        <p:spPr/>
        <p:txBody>
          <a:bodyPr/>
          <a:lstStyle/>
          <a:p>
            <a:r>
              <a:rPr lang="en-US" dirty="0"/>
              <a:t>Debugging .r, .</a:t>
            </a:r>
            <a:r>
              <a:rPr lang="en-US" dirty="0" err="1"/>
              <a:t>py</a:t>
            </a:r>
            <a:r>
              <a:rPr lang="en-US" dirty="0"/>
              <a:t> objects from the command line </a:t>
            </a:r>
          </a:p>
        </p:txBody>
      </p:sp>
      <p:sp>
        <p:nvSpPr>
          <p:cNvPr id="4" name="Slide Number Placeholder 3">
            <a:extLst>
              <a:ext uri="{FF2B5EF4-FFF2-40B4-BE49-F238E27FC236}">
                <a16:creationId xmlns:a16="http://schemas.microsoft.com/office/drawing/2014/main" id="{1A7BEA79-891D-3741-EA91-4355A73748E7}"/>
              </a:ext>
            </a:extLst>
          </p:cNvPr>
          <p:cNvSpPr>
            <a:spLocks noGrp="1"/>
          </p:cNvSpPr>
          <p:nvPr>
            <p:ph type="sldNum" sz="quarter" idx="12"/>
          </p:nvPr>
        </p:nvSpPr>
        <p:spPr/>
        <p:txBody>
          <a:bodyPr/>
          <a:lstStyle/>
          <a:p>
            <a:fld id="{330EA680-D336-4FF7-8B7A-9848BB0A1C32}" type="slidenum">
              <a:rPr lang="en-US" smtClean="0"/>
              <a:t>78</a:t>
            </a:fld>
            <a:endParaRPr lang="en-US"/>
          </a:p>
        </p:txBody>
      </p:sp>
      <p:sp>
        <p:nvSpPr>
          <p:cNvPr id="5" name="TextBox 4">
            <a:extLst>
              <a:ext uri="{FF2B5EF4-FFF2-40B4-BE49-F238E27FC236}">
                <a16:creationId xmlns:a16="http://schemas.microsoft.com/office/drawing/2014/main" id="{993104C5-8747-9213-B420-BBA0A7C0F927}"/>
              </a:ext>
            </a:extLst>
          </p:cNvPr>
          <p:cNvSpPr txBox="1"/>
          <p:nvPr/>
        </p:nvSpPr>
        <p:spPr>
          <a:xfrm>
            <a:off x="1273597" y="1402199"/>
            <a:ext cx="6641756" cy="1169551"/>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 cat &lt;&lt; EOF | </a:t>
            </a:r>
            <a:r>
              <a:rPr lang="en-US" dirty="0" err="1">
                <a:solidFill>
                  <a:schemeClr val="bg1"/>
                </a:solidFill>
                <a:latin typeface="Courier New" panose="02070309020205020404" pitchFamily="49" charset="0"/>
                <a:cs typeface="Courier New" panose="02070309020205020404" pitchFamily="49" charset="0"/>
              </a:rPr>
              <a:t>Rscript</a:t>
            </a:r>
            <a:r>
              <a:rPr lang="en-US" dirty="0">
                <a:solidFill>
                  <a:schemeClr val="bg1"/>
                </a:solidFill>
                <a:latin typeface="Courier New" panose="02070309020205020404" pitchFamily="49" charset="0"/>
                <a:cs typeface="Courier New" panose="02070309020205020404" pitchFamily="49" charset="0"/>
              </a:rPr>
              <a:t> -                                                                                                                                       </a:t>
            </a:r>
          </a:p>
          <a:p>
            <a:r>
              <a:rPr lang="en-US" dirty="0">
                <a:solidFill>
                  <a:schemeClr val="bg1"/>
                </a:solidFill>
                <a:latin typeface="Courier New" panose="02070309020205020404" pitchFamily="49" charset="0"/>
                <a:cs typeface="Courier New" panose="02070309020205020404" pitchFamily="49" charset="0"/>
              </a:rPr>
              <a:t>load("/</a:t>
            </a:r>
            <a:r>
              <a:rPr lang="en-US" dirty="0" err="1">
                <a:solidFill>
                  <a:schemeClr val="bg1"/>
                </a:solidFill>
                <a:latin typeface="Courier New" panose="02070309020205020404" pitchFamily="49" charset="0"/>
                <a:cs typeface="Courier New" panose="02070309020205020404" pitchFamily="49" charset="0"/>
              </a:rPr>
              <a:t>full_Path</a:t>
            </a:r>
            <a:r>
              <a:rPr lang="en-US" dirty="0">
                <a:solidFill>
                  <a:schemeClr val="bg1"/>
                </a:solidFill>
                <a:latin typeface="Courier New" panose="02070309020205020404" pitchFamily="49" charset="0"/>
                <a:cs typeface="Courier New" panose="02070309020205020404" pitchFamily="49" charset="0"/>
              </a:rPr>
              <a:t>/workshop/</a:t>
            </a:r>
            <a:r>
              <a:rPr lang="en-US" dirty="0" err="1">
                <a:solidFill>
                  <a:schemeClr val="bg1"/>
                </a:solidFill>
                <a:latin typeface="Courier New" panose="02070309020205020404" pitchFamily="49" charset="0"/>
                <a:cs typeface="Courier New" panose="02070309020205020404" pitchFamily="49" charset="0"/>
              </a:rPr>
              <a:t>my_output</a:t>
            </a:r>
            <a:r>
              <a:rPr lang="en-US" dirty="0">
                <a:solidFill>
                  <a:schemeClr val="bg1"/>
                </a:solidFill>
                <a:latin typeface="Courier New" panose="02070309020205020404" pitchFamily="49" charset="0"/>
                <a:cs typeface="Courier New" panose="02070309020205020404" pitchFamily="49" charset="0"/>
              </a:rPr>
              <a:t>/</a:t>
            </a:r>
            <a:r>
              <a:rPr lang="en-US" dirty="0" err="1">
                <a:solidFill>
                  <a:schemeClr val="bg1"/>
                </a:solidFill>
                <a:latin typeface="Courier New" panose="02070309020205020404" pitchFamily="49" charset="0"/>
                <a:cs typeface="Courier New" panose="02070309020205020404" pitchFamily="49" charset="0"/>
              </a:rPr>
              <a:t>Rdata</a:t>
            </a:r>
            <a:r>
              <a:rPr lang="en-US" dirty="0">
                <a:solidFill>
                  <a:schemeClr val="bg1"/>
                </a:solidFill>
                <a:latin typeface="Courier New" panose="02070309020205020404" pitchFamily="49" charset="0"/>
                <a:cs typeface="Courier New" panose="02070309020205020404" pitchFamily="49" charset="0"/>
              </a:rPr>
              <a:t>/</a:t>
            </a:r>
            <a:r>
              <a:rPr lang="en-US" dirty="0" err="1">
                <a:solidFill>
                  <a:schemeClr val="bg1"/>
                </a:solidFill>
                <a:latin typeface="Courier New" panose="02070309020205020404" pitchFamily="49" charset="0"/>
                <a:cs typeface="Courier New" panose="02070309020205020404" pitchFamily="49" charset="0"/>
              </a:rPr>
              <a:t>R_obj_merge.Rdata</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print(ls())</a:t>
            </a:r>
          </a:p>
          <a:p>
            <a:r>
              <a:rPr lang="en-US" dirty="0">
                <a:solidFill>
                  <a:schemeClr val="bg1"/>
                </a:solidFill>
                <a:latin typeface="Courier New" panose="02070309020205020404" pitchFamily="49" charset="0"/>
                <a:cs typeface="Courier New" panose="02070309020205020404" pitchFamily="49" charset="0"/>
              </a:rPr>
              <a:t>EOF</a:t>
            </a:r>
          </a:p>
        </p:txBody>
      </p:sp>
      <p:sp>
        <p:nvSpPr>
          <p:cNvPr id="6" name="TextBox 5">
            <a:extLst>
              <a:ext uri="{FF2B5EF4-FFF2-40B4-BE49-F238E27FC236}">
                <a16:creationId xmlns:a16="http://schemas.microsoft.com/office/drawing/2014/main" id="{DBF6AA18-53E0-3D8A-B215-32F6FE832F1C}"/>
              </a:ext>
            </a:extLst>
          </p:cNvPr>
          <p:cNvSpPr txBox="1"/>
          <p:nvPr/>
        </p:nvSpPr>
        <p:spPr>
          <a:xfrm>
            <a:off x="2106827" y="3208856"/>
            <a:ext cx="2869696" cy="1384995"/>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 cat &lt;&lt; EOF | python3</a:t>
            </a:r>
          </a:p>
          <a:p>
            <a:r>
              <a:rPr lang="en-US" dirty="0">
                <a:solidFill>
                  <a:schemeClr val="bg1"/>
                </a:solidFill>
                <a:latin typeface="Courier New" panose="02070309020205020404" pitchFamily="49" charset="0"/>
                <a:cs typeface="Courier New" panose="02070309020205020404" pitchFamily="49" charset="0"/>
              </a:rPr>
              <a:t>import statistics</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x = [1, 2, 3, 4, 5]</a:t>
            </a:r>
          </a:p>
          <a:p>
            <a:r>
              <a:rPr lang="en-US" dirty="0">
                <a:solidFill>
                  <a:schemeClr val="bg1"/>
                </a:solidFill>
                <a:latin typeface="Courier New" panose="02070309020205020404" pitchFamily="49" charset="0"/>
                <a:cs typeface="Courier New" panose="02070309020205020404" pitchFamily="49" charset="0"/>
              </a:rPr>
              <a:t>print(</a:t>
            </a:r>
            <a:r>
              <a:rPr lang="en-US" dirty="0" err="1">
                <a:solidFill>
                  <a:schemeClr val="bg1"/>
                </a:solidFill>
                <a:latin typeface="Courier New" panose="02070309020205020404" pitchFamily="49" charset="0"/>
                <a:cs typeface="Courier New" panose="02070309020205020404" pitchFamily="49" charset="0"/>
              </a:rPr>
              <a:t>statistics.mean</a:t>
            </a:r>
            <a:r>
              <a:rPr lang="en-US" dirty="0">
                <a:solidFill>
                  <a:schemeClr val="bg1"/>
                </a:solidFill>
                <a:latin typeface="Courier New" panose="02070309020205020404" pitchFamily="49" charset="0"/>
                <a:cs typeface="Courier New" panose="02070309020205020404" pitchFamily="49" charset="0"/>
              </a:rPr>
              <a:t>(x))</a:t>
            </a:r>
          </a:p>
          <a:p>
            <a:r>
              <a:rPr lang="en-US" dirty="0">
                <a:solidFill>
                  <a:schemeClr val="bg1"/>
                </a:solidFill>
                <a:latin typeface="Courier New" panose="02070309020205020404" pitchFamily="49" charset="0"/>
                <a:cs typeface="Courier New" panose="02070309020205020404" pitchFamily="49" charset="0"/>
              </a:rPr>
              <a:t>EOF</a:t>
            </a:r>
          </a:p>
        </p:txBody>
      </p:sp>
    </p:spTree>
    <p:extLst>
      <p:ext uri="{BB962C8B-B14F-4D97-AF65-F5344CB8AC3E}">
        <p14:creationId xmlns:p14="http://schemas.microsoft.com/office/powerpoint/2010/main" val="1842671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4FE2-B3F0-7E8A-B00F-0A9E73CBDE2C}"/>
              </a:ext>
            </a:extLst>
          </p:cNvPr>
          <p:cNvSpPr>
            <a:spLocks noGrp="1"/>
          </p:cNvSpPr>
          <p:nvPr>
            <p:ph type="title"/>
          </p:nvPr>
        </p:nvSpPr>
        <p:spPr/>
        <p:txBody>
          <a:bodyPr/>
          <a:lstStyle/>
          <a:p>
            <a:r>
              <a:rPr lang="en-US" dirty="0"/>
              <a:t>boot.r</a:t>
            </a:r>
          </a:p>
        </p:txBody>
      </p:sp>
      <p:sp>
        <p:nvSpPr>
          <p:cNvPr id="3" name="Content Placeholder 2">
            <a:extLst>
              <a:ext uri="{FF2B5EF4-FFF2-40B4-BE49-F238E27FC236}">
                <a16:creationId xmlns:a16="http://schemas.microsoft.com/office/drawing/2014/main" id="{D79702E2-B3FB-4D81-8A6C-C77A37904750}"/>
              </a:ext>
            </a:extLst>
          </p:cNvPr>
          <p:cNvSpPr>
            <a:spLocks noGrp="1"/>
          </p:cNvSpPr>
          <p:nvPr>
            <p:ph idx="1"/>
          </p:nvPr>
        </p:nvSpPr>
        <p:spPr/>
        <p:txBody>
          <a:bodyPr/>
          <a:lstStyle/>
          <a:p>
            <a:pPr>
              <a:spcBef>
                <a:spcPts val="1200"/>
              </a:spcBef>
            </a:pPr>
            <a:r>
              <a:rPr lang="en-US" sz="2000" dirty="0"/>
              <a:t>Captures command line arguments betas and kukapa.csv with commandArgs()</a:t>
            </a:r>
          </a:p>
          <a:p>
            <a:pPr>
              <a:spcBef>
                <a:spcPts val="1200"/>
              </a:spcBef>
            </a:pPr>
            <a:r>
              <a:rPr lang="en-US" sz="2000" dirty="0"/>
              <a:t>Reads in kukapa.csv</a:t>
            </a:r>
          </a:p>
          <a:p>
            <a:pPr>
              <a:spcBef>
                <a:spcPts val="1200"/>
              </a:spcBef>
            </a:pPr>
            <a:r>
              <a:rPr lang="en-US" sz="2000" dirty="0"/>
              <a:t>Creates mixed model object m5 with lme4::lmer()</a:t>
            </a:r>
          </a:p>
          <a:p>
            <a:pPr>
              <a:spcBef>
                <a:spcPts val="1200"/>
              </a:spcBef>
            </a:pPr>
            <a:r>
              <a:rPr lang="en-US" sz="2000" dirty="0"/>
              <a:t> runs bootstrap with lme4::bootMer()</a:t>
            </a:r>
          </a:p>
          <a:p>
            <a:pPr>
              <a:spcBef>
                <a:spcPts val="1200"/>
              </a:spcBef>
            </a:pPr>
            <a:r>
              <a:rPr lang="en-US" sz="2000" dirty="0"/>
              <a:t>Outputs the bootstrap matrix</a:t>
            </a:r>
          </a:p>
          <a:p>
            <a:endParaRPr lang="en-US" dirty="0"/>
          </a:p>
        </p:txBody>
      </p:sp>
      <p:sp>
        <p:nvSpPr>
          <p:cNvPr id="4" name="Slide Number Placeholder 3">
            <a:extLst>
              <a:ext uri="{FF2B5EF4-FFF2-40B4-BE49-F238E27FC236}">
                <a16:creationId xmlns:a16="http://schemas.microsoft.com/office/drawing/2014/main" id="{2C8EB39D-F1B2-5F95-729F-B5ACFD53528A}"/>
              </a:ext>
            </a:extLst>
          </p:cNvPr>
          <p:cNvSpPr>
            <a:spLocks noGrp="1"/>
          </p:cNvSpPr>
          <p:nvPr>
            <p:ph type="sldNum" sz="quarter" idx="12"/>
          </p:nvPr>
        </p:nvSpPr>
        <p:spPr/>
        <p:txBody>
          <a:bodyPr/>
          <a:lstStyle/>
          <a:p>
            <a:fld id="{330EA680-D336-4FF7-8B7A-9848BB0A1C32}" type="slidenum">
              <a:rPr lang="en-US" smtClean="0"/>
              <a:t>79</a:t>
            </a:fld>
            <a:endParaRPr lang="en-US"/>
          </a:p>
        </p:txBody>
      </p:sp>
    </p:spTree>
    <p:extLst>
      <p:ext uri="{BB962C8B-B14F-4D97-AF65-F5344CB8AC3E}">
        <p14:creationId xmlns:p14="http://schemas.microsoft.com/office/powerpoint/2010/main" val="3043027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4"/>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few others from WPHL</a:t>
            </a:r>
            <a:endParaRPr dirty="0"/>
          </a:p>
        </p:txBody>
      </p:sp>
      <p:sp>
        <p:nvSpPr>
          <p:cNvPr id="540" name="Google Shape;540;p4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541" name="Google Shape;541;p44"/>
          <p:cNvPicPr preferRelativeResize="0"/>
          <p:nvPr/>
        </p:nvPicPr>
        <p:blipFill>
          <a:blip r:embed="rId3"/>
          <a:srcRect/>
          <a:stretch/>
        </p:blipFill>
        <p:spPr>
          <a:xfrm>
            <a:off x="1145375" y="1193203"/>
            <a:ext cx="1489200" cy="1489200"/>
          </a:xfrm>
          <a:prstGeom prst="ellipse">
            <a:avLst/>
          </a:prstGeom>
          <a:noFill/>
          <a:ln>
            <a:noFill/>
          </a:ln>
        </p:spPr>
      </p:pic>
      <p:sp>
        <p:nvSpPr>
          <p:cNvPr id="542" name="Google Shape;542;p44"/>
          <p:cNvSpPr txBox="1"/>
          <p:nvPr/>
        </p:nvSpPr>
        <p:spPr>
          <a:xfrm>
            <a:off x="1150400" y="2812227"/>
            <a:ext cx="1489200" cy="506901"/>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999FA9"/>
                </a:solidFill>
                <a:effectLst/>
                <a:uLnTx/>
                <a:uFillTx/>
                <a:latin typeface="Quicksand"/>
                <a:ea typeface="Quicksand"/>
                <a:cs typeface="Quicksand"/>
                <a:sym typeface="Quicksand"/>
              </a:rPr>
              <a:t>Joseph Reed, PhD</a:t>
            </a:r>
            <a:br>
              <a:rPr kumimoji="0" lang="en-US" sz="1400" b="0" i="0" u="none" strike="noStrike" kern="0" cap="none" spc="0" normalizeH="0" baseline="0" noProof="0" dirty="0">
                <a:ln>
                  <a:noFill/>
                </a:ln>
                <a:solidFill>
                  <a:srgbClr val="999FA9"/>
                </a:solidFill>
                <a:effectLst/>
                <a:uLnTx/>
                <a:uFillTx/>
                <a:latin typeface="Quicksand"/>
                <a:ea typeface="Quicksand"/>
                <a:cs typeface="Quicksand"/>
                <a:sym typeface="Quicksand"/>
              </a:rPr>
            </a:br>
            <a:r>
              <a:rPr kumimoji="0" lang="en-US" sz="800" b="0" i="0" u="none" strike="noStrike" kern="0" cap="none" spc="0" normalizeH="0" baseline="0" noProof="0" dirty="0">
                <a:ln>
                  <a:noFill/>
                </a:ln>
                <a:solidFill>
                  <a:srgbClr val="999FA9"/>
                </a:solidFill>
                <a:effectLst/>
                <a:uLnTx/>
                <a:uFillTx/>
                <a:latin typeface="Quicksand"/>
                <a:ea typeface="Quicksand"/>
                <a:cs typeface="Quicksand"/>
                <a:sym typeface="Quicksand"/>
              </a:rPr>
              <a:t>Laboratory Administrator</a:t>
            </a:r>
          </a:p>
        </p:txBody>
      </p:sp>
      <p:pic>
        <p:nvPicPr>
          <p:cNvPr id="543" name="Google Shape;543;p44"/>
          <p:cNvPicPr preferRelativeResize="0"/>
          <p:nvPr/>
        </p:nvPicPr>
        <p:blipFill>
          <a:blip r:embed="rId4"/>
          <a:srcRect l="3580" r="3580"/>
          <a:stretch/>
        </p:blipFill>
        <p:spPr>
          <a:xfrm>
            <a:off x="4148900" y="1193202"/>
            <a:ext cx="1489200" cy="1490472"/>
          </a:xfrm>
          <a:prstGeom prst="ellipse">
            <a:avLst/>
          </a:prstGeom>
          <a:noFill/>
          <a:ln>
            <a:noFill/>
          </a:ln>
        </p:spPr>
      </p:pic>
      <p:sp>
        <p:nvSpPr>
          <p:cNvPr id="544" name="Google Shape;544;p44"/>
          <p:cNvSpPr txBox="1"/>
          <p:nvPr/>
        </p:nvSpPr>
        <p:spPr>
          <a:xfrm>
            <a:off x="4153925" y="2812227"/>
            <a:ext cx="1489200" cy="50690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accent5"/>
                </a:solidFill>
                <a:latin typeface="Quicksand"/>
                <a:ea typeface="Quicksand"/>
                <a:cs typeface="Quicksand"/>
                <a:sym typeface="Quicksand"/>
              </a:rPr>
              <a:t>Rob Christensen</a:t>
            </a:r>
            <a:endParaRPr lang="en-US" dirty="0">
              <a:solidFill>
                <a:schemeClr val="accent5"/>
              </a:solidFill>
              <a:latin typeface="Quicksand"/>
              <a:ea typeface="Quicksand"/>
              <a:cs typeface="Quicksand"/>
              <a:sym typeface="Quicksand"/>
            </a:endParaRPr>
          </a:p>
          <a:p>
            <a:pPr marL="0" lvl="0" indent="0" algn="ctr" rtl="0">
              <a:spcBef>
                <a:spcPts val="0"/>
              </a:spcBef>
              <a:spcAft>
                <a:spcPts val="0"/>
              </a:spcAft>
              <a:buNone/>
            </a:pPr>
            <a:r>
              <a:rPr lang="en-US" sz="800" dirty="0">
                <a:solidFill>
                  <a:schemeClr val="accent5"/>
                </a:solidFill>
                <a:latin typeface="Quicksand"/>
                <a:ea typeface="Quicksand"/>
                <a:cs typeface="Quicksand"/>
                <a:sym typeface="Quicksand"/>
              </a:rPr>
              <a:t>Microbiology Lab Administrator</a:t>
            </a:r>
          </a:p>
        </p:txBody>
      </p:sp>
      <p:pic>
        <p:nvPicPr>
          <p:cNvPr id="545" name="Google Shape;545;p44"/>
          <p:cNvPicPr preferRelativeResize="0"/>
          <p:nvPr/>
        </p:nvPicPr>
        <p:blipFill>
          <a:blip r:embed="rId5"/>
          <a:srcRect/>
          <a:stretch/>
        </p:blipFill>
        <p:spPr>
          <a:xfrm>
            <a:off x="2654675" y="2941506"/>
            <a:ext cx="1489200" cy="1489200"/>
          </a:xfrm>
          <a:prstGeom prst="ellipse">
            <a:avLst/>
          </a:prstGeom>
          <a:noFill/>
          <a:ln>
            <a:noFill/>
          </a:ln>
        </p:spPr>
      </p:pic>
      <p:sp>
        <p:nvSpPr>
          <p:cNvPr id="546" name="Google Shape;546;p44"/>
          <p:cNvSpPr txBox="1"/>
          <p:nvPr/>
        </p:nvSpPr>
        <p:spPr>
          <a:xfrm>
            <a:off x="2659700" y="4560530"/>
            <a:ext cx="1489200" cy="50690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accent5"/>
                </a:solidFill>
                <a:latin typeface="Quicksand"/>
                <a:ea typeface="Quicksand"/>
                <a:cs typeface="Quicksand"/>
                <a:sym typeface="Quicksand"/>
              </a:rPr>
              <a:t>Taylor Fearing</a:t>
            </a:r>
            <a:endParaRPr lang="en-US" sz="800" dirty="0">
              <a:solidFill>
                <a:schemeClr val="accent5"/>
              </a:solidFill>
              <a:latin typeface="Quicksand"/>
              <a:ea typeface="Quicksand"/>
              <a:cs typeface="Quicksand"/>
              <a:sym typeface="Quicksand"/>
            </a:endParaRPr>
          </a:p>
          <a:p>
            <a:pPr marL="0" lvl="0" indent="0" algn="ctr" rtl="0">
              <a:spcBef>
                <a:spcPts val="0"/>
              </a:spcBef>
              <a:spcAft>
                <a:spcPts val="0"/>
              </a:spcAft>
              <a:buNone/>
            </a:pPr>
            <a:r>
              <a:rPr lang="en-US" sz="800" dirty="0">
                <a:solidFill>
                  <a:schemeClr val="accent5"/>
                </a:solidFill>
                <a:latin typeface="Quicksand"/>
                <a:ea typeface="Quicksand"/>
                <a:cs typeface="Quicksand"/>
                <a:sym typeface="Quicksand"/>
              </a:rPr>
              <a:t>EID &amp; NGS Supervisor</a:t>
            </a:r>
            <a:endParaRPr sz="800" dirty="0">
              <a:solidFill>
                <a:schemeClr val="accent5"/>
              </a:solidFill>
              <a:latin typeface="Quicksand"/>
              <a:ea typeface="Quicksand"/>
              <a:cs typeface="Quicksand"/>
              <a:sym typeface="Quicksand"/>
            </a:endParaRPr>
          </a:p>
        </p:txBody>
      </p:sp>
      <p:pic>
        <p:nvPicPr>
          <p:cNvPr id="547" name="Google Shape;547;p44"/>
          <p:cNvPicPr preferRelativeResize="0"/>
          <p:nvPr/>
        </p:nvPicPr>
        <p:blipFill>
          <a:blip r:embed="rId6"/>
          <a:srcRect t="5338" b="5338"/>
          <a:stretch/>
        </p:blipFill>
        <p:spPr>
          <a:xfrm>
            <a:off x="5653175" y="2941506"/>
            <a:ext cx="1489200" cy="1489200"/>
          </a:xfrm>
          <a:prstGeom prst="ellipse">
            <a:avLst/>
          </a:prstGeom>
          <a:noFill/>
          <a:ln>
            <a:noFill/>
          </a:ln>
        </p:spPr>
      </p:pic>
      <p:sp>
        <p:nvSpPr>
          <p:cNvPr id="548" name="Google Shape;548;p44"/>
          <p:cNvSpPr txBox="1"/>
          <p:nvPr/>
        </p:nvSpPr>
        <p:spPr>
          <a:xfrm>
            <a:off x="5658200" y="4560531"/>
            <a:ext cx="1489200" cy="50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accent5"/>
                </a:solidFill>
                <a:latin typeface="Quicksand"/>
                <a:ea typeface="Quicksand"/>
                <a:cs typeface="Quicksand"/>
                <a:sym typeface="Quicksand"/>
              </a:rPr>
              <a:t>Chayse Rowley</a:t>
            </a:r>
            <a:br>
              <a:rPr lang="en-US" sz="800" dirty="0">
                <a:solidFill>
                  <a:schemeClr val="accent5"/>
                </a:solidFill>
                <a:latin typeface="Quicksand"/>
                <a:ea typeface="Quicksand"/>
                <a:cs typeface="Quicksand"/>
                <a:sym typeface="Quicksand"/>
              </a:rPr>
            </a:br>
            <a:r>
              <a:rPr lang="en-US" sz="800" dirty="0">
                <a:solidFill>
                  <a:schemeClr val="accent5"/>
                </a:solidFill>
                <a:latin typeface="Quicksand"/>
                <a:ea typeface="Quicksand"/>
                <a:cs typeface="Quicksand"/>
                <a:sym typeface="Quicksand"/>
              </a:rPr>
              <a:t>EID  Scientist</a:t>
            </a:r>
            <a:endParaRPr sz="800" dirty="0">
              <a:solidFill>
                <a:schemeClr val="accent5"/>
              </a:solidFill>
              <a:latin typeface="Quicksand"/>
              <a:ea typeface="Quicksand"/>
              <a:cs typeface="Quicksand"/>
              <a:sym typeface="Quicksand"/>
            </a:endParaRPr>
          </a:p>
        </p:txBody>
      </p:sp>
      <p:pic>
        <p:nvPicPr>
          <p:cNvPr id="3" name="Google Shape;543;p44">
            <a:extLst>
              <a:ext uri="{FF2B5EF4-FFF2-40B4-BE49-F238E27FC236}">
                <a16:creationId xmlns:a16="http://schemas.microsoft.com/office/drawing/2014/main" id="{A7483173-E8B5-32CA-191C-BB430EE5AB3A}"/>
              </a:ext>
            </a:extLst>
          </p:cNvPr>
          <p:cNvPicPr preferRelativeResize="0"/>
          <p:nvPr/>
        </p:nvPicPr>
        <p:blipFill>
          <a:blip r:embed="rId7"/>
          <a:srcRect/>
          <a:stretch/>
        </p:blipFill>
        <p:spPr>
          <a:xfrm>
            <a:off x="7132325" y="1193202"/>
            <a:ext cx="1489200" cy="1489200"/>
          </a:xfrm>
          <a:prstGeom prst="ellipse">
            <a:avLst/>
          </a:prstGeom>
          <a:noFill/>
          <a:ln>
            <a:noFill/>
          </a:ln>
        </p:spPr>
      </p:pic>
      <p:sp>
        <p:nvSpPr>
          <p:cNvPr id="4" name="Google Shape;544;p44">
            <a:extLst>
              <a:ext uri="{FF2B5EF4-FFF2-40B4-BE49-F238E27FC236}">
                <a16:creationId xmlns:a16="http://schemas.microsoft.com/office/drawing/2014/main" id="{519BD0BC-9F43-2EEE-F987-31774922EF03}"/>
              </a:ext>
            </a:extLst>
          </p:cNvPr>
          <p:cNvSpPr txBox="1"/>
          <p:nvPr/>
        </p:nvSpPr>
        <p:spPr>
          <a:xfrm>
            <a:off x="7137350" y="2812227"/>
            <a:ext cx="1489200" cy="50690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accent5"/>
                </a:solidFill>
                <a:latin typeface="Quicksand"/>
                <a:ea typeface="Quicksand"/>
                <a:cs typeface="Quicksand"/>
                <a:sym typeface="Quicksand"/>
              </a:rPr>
              <a:t>Jim Mildenberger </a:t>
            </a:r>
            <a:endParaRPr lang="en-US" dirty="0">
              <a:solidFill>
                <a:schemeClr val="accent5"/>
              </a:solidFill>
              <a:latin typeface="Quicksand"/>
              <a:ea typeface="Quicksand"/>
              <a:cs typeface="Quicksand"/>
              <a:sym typeface="Quicksand"/>
            </a:endParaRPr>
          </a:p>
          <a:p>
            <a:pPr marL="0" lvl="0" indent="0" algn="ctr" rtl="0">
              <a:spcBef>
                <a:spcPts val="0"/>
              </a:spcBef>
              <a:spcAft>
                <a:spcPts val="0"/>
              </a:spcAft>
              <a:buNone/>
            </a:pPr>
            <a:r>
              <a:rPr lang="en-US" sz="800" dirty="0">
                <a:solidFill>
                  <a:schemeClr val="accent5"/>
                </a:solidFill>
                <a:latin typeface="Quicksand"/>
                <a:ea typeface="Quicksand"/>
                <a:cs typeface="Quicksand"/>
                <a:sym typeface="Quicksand"/>
              </a:rPr>
              <a:t>Microbiology Lab Supervisor</a:t>
            </a:r>
          </a:p>
        </p:txBody>
      </p:sp>
    </p:spTree>
    <p:extLst>
      <p:ext uri="{BB962C8B-B14F-4D97-AF65-F5344CB8AC3E}">
        <p14:creationId xmlns:p14="http://schemas.microsoft.com/office/powerpoint/2010/main" val="17733028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21D5-E587-F8F4-AF12-005CFEBB3230}"/>
              </a:ext>
            </a:extLst>
          </p:cNvPr>
          <p:cNvSpPr>
            <a:spLocks noGrp="1"/>
          </p:cNvSpPr>
          <p:nvPr>
            <p:ph type="title"/>
          </p:nvPr>
        </p:nvSpPr>
        <p:spPr/>
        <p:txBody>
          <a:bodyPr/>
          <a:lstStyle/>
          <a:p>
            <a:r>
              <a:rPr lang="en-US" dirty="0"/>
              <a:t>bootCI_plot.r</a:t>
            </a:r>
          </a:p>
        </p:txBody>
      </p:sp>
      <p:sp>
        <p:nvSpPr>
          <p:cNvPr id="3" name="Content Placeholder 2">
            <a:extLst>
              <a:ext uri="{FF2B5EF4-FFF2-40B4-BE49-F238E27FC236}">
                <a16:creationId xmlns:a16="http://schemas.microsoft.com/office/drawing/2014/main" id="{FCF49082-A8EF-89AC-9A6A-36E550A30647}"/>
              </a:ext>
            </a:extLst>
          </p:cNvPr>
          <p:cNvSpPr>
            <a:spLocks noGrp="1"/>
          </p:cNvSpPr>
          <p:nvPr>
            <p:ph idx="1"/>
          </p:nvPr>
        </p:nvSpPr>
        <p:spPr/>
        <p:txBody>
          <a:bodyPr/>
          <a:lstStyle/>
          <a:p>
            <a:pPr>
              <a:spcBef>
                <a:spcPts val="1200"/>
              </a:spcBef>
            </a:pPr>
            <a:r>
              <a:rPr lang="en-US" sz="2000" dirty="0"/>
              <a:t>Captures command line arguments using commandArgs() </a:t>
            </a:r>
          </a:p>
          <a:p>
            <a:pPr>
              <a:spcBef>
                <a:spcPts val="1200"/>
              </a:spcBef>
            </a:pPr>
            <a:r>
              <a:rPr lang="en-US" sz="2000" dirty="0"/>
              <a:t>Read in .txt file </a:t>
            </a:r>
          </a:p>
          <a:p>
            <a:pPr>
              <a:spcBef>
                <a:spcPts val="1200"/>
              </a:spcBef>
            </a:pPr>
            <a:r>
              <a:rPr lang="en-US" sz="2000" dirty="0"/>
              <a:t>Massages data format to a data.frame</a:t>
            </a:r>
          </a:p>
          <a:p>
            <a:pPr>
              <a:spcBef>
                <a:spcPts val="1200"/>
              </a:spcBef>
            </a:pPr>
            <a:r>
              <a:rPr lang="en-US" sz="2000" dirty="0"/>
              <a:t>Set bounds using quantile()</a:t>
            </a:r>
          </a:p>
          <a:p>
            <a:pPr>
              <a:spcBef>
                <a:spcPts val="1200"/>
              </a:spcBef>
            </a:pPr>
            <a:r>
              <a:rPr lang="en-US" sz="2000" dirty="0"/>
              <a:t>plots distribution </a:t>
            </a:r>
          </a:p>
        </p:txBody>
      </p:sp>
      <p:sp>
        <p:nvSpPr>
          <p:cNvPr id="4" name="Slide Number Placeholder 3">
            <a:extLst>
              <a:ext uri="{FF2B5EF4-FFF2-40B4-BE49-F238E27FC236}">
                <a16:creationId xmlns:a16="http://schemas.microsoft.com/office/drawing/2014/main" id="{40691644-7494-AF9A-681A-02143C41A474}"/>
              </a:ext>
            </a:extLst>
          </p:cNvPr>
          <p:cNvSpPr>
            <a:spLocks noGrp="1"/>
          </p:cNvSpPr>
          <p:nvPr>
            <p:ph type="sldNum" sz="quarter" idx="12"/>
          </p:nvPr>
        </p:nvSpPr>
        <p:spPr/>
        <p:txBody>
          <a:bodyPr/>
          <a:lstStyle/>
          <a:p>
            <a:fld id="{330EA680-D336-4FF7-8B7A-9848BB0A1C32}" type="slidenum">
              <a:rPr lang="en-US" smtClean="0"/>
              <a:t>80</a:t>
            </a:fld>
            <a:endParaRPr lang="en-US"/>
          </a:p>
        </p:txBody>
      </p:sp>
    </p:spTree>
    <p:extLst>
      <p:ext uri="{BB962C8B-B14F-4D97-AF65-F5344CB8AC3E}">
        <p14:creationId xmlns:p14="http://schemas.microsoft.com/office/powerpoint/2010/main" val="2231983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Wrap Up</a:t>
            </a:r>
            <a:endParaRPr/>
          </a:p>
        </p:txBody>
      </p:sp>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conclude this and get out of here!</a:t>
            </a:r>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2E3037"/>
                </a:solidFill>
                <a:latin typeface="Quicksand"/>
                <a:ea typeface="Quicksand"/>
                <a:cs typeface="Quicksand"/>
                <a:sym typeface="Quicksand"/>
              </a:rPr>
              <a:t>9</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1164705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132298" y="1489426"/>
            <a:ext cx="2155500" cy="2164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1991813"/>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That’s a wrap!</a:t>
            </a:r>
            <a:endParaRPr sz="6000"/>
          </a:p>
        </p:txBody>
      </p:sp>
      <p:sp>
        <p:nvSpPr>
          <p:cNvPr id="117" name="Google Shape;117;p18"/>
          <p:cNvSpPr txBox="1">
            <a:spLocks noGrp="1"/>
          </p:cNvSpPr>
          <p:nvPr>
            <p:ph type="subTitle" idx="4294967295"/>
          </p:nvPr>
        </p:nvSpPr>
        <p:spPr>
          <a:xfrm>
            <a:off x="2430050" y="2922261"/>
            <a:ext cx="6028200" cy="168618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Thank you for attending and please feel free to reach out if you think WPHL can help!</a:t>
            </a:r>
            <a:endParaRPr sz="2400"/>
          </a:p>
        </p:txBody>
      </p:sp>
      <p:sp>
        <p:nvSpPr>
          <p:cNvPr id="123" name="Google Shape;123;p1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pic>
        <p:nvPicPr>
          <p:cNvPr id="3" name="Picture 2">
            <a:extLst>
              <a:ext uri="{FF2B5EF4-FFF2-40B4-BE49-F238E27FC236}">
                <a16:creationId xmlns:a16="http://schemas.microsoft.com/office/drawing/2014/main" id="{BA529417-7CB0-2D85-54FC-DD268374220D}"/>
              </a:ext>
            </a:extLst>
          </p:cNvPr>
          <p:cNvPicPr>
            <a:picLocks noChangeAspect="1"/>
          </p:cNvPicPr>
          <p:nvPr/>
        </p:nvPicPr>
        <p:blipFill>
          <a:blip r:embed="rId3"/>
          <a:srcRect/>
          <a:stretch/>
        </p:blipFill>
        <p:spPr>
          <a:xfrm>
            <a:off x="261434" y="1887658"/>
            <a:ext cx="1368035" cy="1368035"/>
          </a:xfrm>
          <a:prstGeom prst="rect">
            <a:avLst/>
          </a:prstGeom>
        </p:spPr>
      </p:pic>
    </p:spTree>
    <p:extLst>
      <p:ext uri="{BB962C8B-B14F-4D97-AF65-F5344CB8AC3E}">
        <p14:creationId xmlns:p14="http://schemas.microsoft.com/office/powerpoint/2010/main" val="37866171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3F87-BB78-7C16-C1A0-82894D981E5B}"/>
              </a:ext>
            </a:extLst>
          </p:cNvPr>
          <p:cNvSpPr>
            <a:spLocks noGrp="1"/>
          </p:cNvSpPr>
          <p:nvPr>
            <p:ph type="title"/>
          </p:nvPr>
        </p:nvSpPr>
        <p:spPr/>
        <p:txBody>
          <a:bodyPr/>
          <a:lstStyle/>
          <a:p>
            <a:r>
              <a:rPr lang="en-US" dirty="0"/>
              <a:t>Resources to help with your Nextflow Adventure</a:t>
            </a:r>
          </a:p>
        </p:txBody>
      </p:sp>
      <p:sp>
        <p:nvSpPr>
          <p:cNvPr id="3" name="Text Placeholder 2">
            <a:extLst>
              <a:ext uri="{FF2B5EF4-FFF2-40B4-BE49-F238E27FC236}">
                <a16:creationId xmlns:a16="http://schemas.microsoft.com/office/drawing/2014/main" id="{A28DABE2-013C-AEA2-8602-6B8E8F9421DA}"/>
              </a:ext>
            </a:extLst>
          </p:cNvPr>
          <p:cNvSpPr>
            <a:spLocks noGrp="1"/>
          </p:cNvSpPr>
          <p:nvPr>
            <p:ph type="body" idx="1"/>
          </p:nvPr>
        </p:nvSpPr>
        <p:spPr>
          <a:xfrm>
            <a:off x="1165475" y="1174117"/>
            <a:ext cx="3565852" cy="3725700"/>
          </a:xfrm>
        </p:spPr>
        <p:txBody>
          <a:bodyPr/>
          <a:lstStyle/>
          <a:p>
            <a:r>
              <a:rPr lang="en-US" sz="1600" dirty="0">
                <a:hlinkClick r:id="rId2"/>
              </a:rPr>
              <a:t>https://www.nextflow.io/</a:t>
            </a:r>
            <a:r>
              <a:rPr lang="en-US" sz="1600" dirty="0"/>
              <a:t> </a:t>
            </a:r>
          </a:p>
          <a:p>
            <a:endParaRPr lang="en-US" sz="1600" dirty="0"/>
          </a:p>
          <a:p>
            <a:r>
              <a:rPr lang="en-US" sz="1600" dirty="0"/>
              <a:t>Documentation</a:t>
            </a:r>
          </a:p>
          <a:p>
            <a:pPr marL="558800" lvl="1" indent="0">
              <a:buNone/>
            </a:pPr>
            <a:r>
              <a:rPr lang="en-US" sz="1600" dirty="0">
                <a:hlinkClick r:id="rId3"/>
              </a:rPr>
              <a:t>Nextflow Docs</a:t>
            </a:r>
            <a:endParaRPr lang="en-US" sz="1600" dirty="0"/>
          </a:p>
          <a:p>
            <a:pPr marL="558800" lvl="1" indent="0">
              <a:buNone/>
            </a:pPr>
            <a:r>
              <a:rPr lang="en-US" sz="1600" dirty="0">
                <a:hlinkClick r:id="rId4"/>
              </a:rPr>
              <a:t>nf-core Docs</a:t>
            </a:r>
            <a:br>
              <a:rPr lang="en-US" sz="1600" dirty="0"/>
            </a:br>
            <a:endParaRPr lang="en-US" sz="1600" dirty="0"/>
          </a:p>
          <a:p>
            <a:r>
              <a:rPr lang="en-US" sz="1600" dirty="0"/>
              <a:t>Training</a:t>
            </a:r>
          </a:p>
          <a:p>
            <a:pPr marL="558800" lvl="1" indent="0">
              <a:buNone/>
            </a:pPr>
            <a:r>
              <a:rPr lang="en-US" sz="1600" dirty="0">
                <a:hlinkClick r:id="rId5"/>
              </a:rPr>
              <a:t>Nextflow Training</a:t>
            </a:r>
            <a:endParaRPr lang="en-US" sz="1600" dirty="0"/>
          </a:p>
          <a:p>
            <a:pPr marL="558800" lvl="1" indent="0">
              <a:buNone/>
            </a:pPr>
            <a:r>
              <a:rPr lang="en-US" sz="1600" dirty="0">
                <a:hlinkClick r:id="rId6"/>
              </a:rPr>
              <a:t>Nextflow Workshop</a:t>
            </a:r>
            <a:endParaRPr lang="en-US" sz="1600" dirty="0"/>
          </a:p>
          <a:p>
            <a:pPr marL="558800" lvl="1" indent="0">
              <a:buNone/>
            </a:pPr>
            <a:r>
              <a:rPr lang="en-US" sz="1600" dirty="0">
                <a:hlinkClick r:id="rId7"/>
              </a:rPr>
              <a:t>Seqera Labs</a:t>
            </a:r>
            <a:endParaRPr lang="en-US" sz="1600" dirty="0"/>
          </a:p>
          <a:p>
            <a:pPr marL="558800" lvl="1" indent="0">
              <a:buNone/>
            </a:pPr>
            <a:r>
              <a:rPr lang="en-US" sz="1600" dirty="0">
                <a:hlinkClick r:id="rId8"/>
              </a:rPr>
              <a:t>Software Carpentries</a:t>
            </a:r>
            <a:endParaRPr lang="en-US" sz="1600" dirty="0"/>
          </a:p>
        </p:txBody>
      </p:sp>
      <p:sp>
        <p:nvSpPr>
          <p:cNvPr id="4" name="Text Placeholder 3">
            <a:extLst>
              <a:ext uri="{FF2B5EF4-FFF2-40B4-BE49-F238E27FC236}">
                <a16:creationId xmlns:a16="http://schemas.microsoft.com/office/drawing/2014/main" id="{74777354-FDE6-0F1C-29A8-E3D0B147067B}"/>
              </a:ext>
            </a:extLst>
          </p:cNvPr>
          <p:cNvSpPr>
            <a:spLocks noGrp="1"/>
          </p:cNvSpPr>
          <p:nvPr>
            <p:ph type="body" idx="2"/>
          </p:nvPr>
        </p:nvSpPr>
        <p:spPr>
          <a:xfrm>
            <a:off x="4671569" y="1174117"/>
            <a:ext cx="4400287" cy="3725700"/>
          </a:xfrm>
        </p:spPr>
        <p:txBody>
          <a:bodyPr/>
          <a:lstStyle/>
          <a:p>
            <a:r>
              <a:rPr lang="en-US" sz="1600" dirty="0"/>
              <a:t>Pipelines &amp; Modules</a:t>
            </a:r>
          </a:p>
          <a:p>
            <a:pPr marL="558800" lvl="1" indent="0">
              <a:buNone/>
            </a:pPr>
            <a:r>
              <a:rPr lang="en-US" sz="1600" dirty="0">
                <a:hlinkClick r:id="rId9"/>
              </a:rPr>
              <a:t>80 nf-core Pipelines</a:t>
            </a:r>
            <a:r>
              <a:rPr lang="en-US" sz="1600" dirty="0"/>
              <a:t> </a:t>
            </a:r>
          </a:p>
          <a:p>
            <a:pPr marL="558800" lvl="1" indent="0">
              <a:buNone/>
            </a:pPr>
            <a:r>
              <a:rPr lang="en-US" sz="1600" dirty="0">
                <a:hlinkClick r:id="rId10"/>
              </a:rPr>
              <a:t>900 nf-core Modules</a:t>
            </a:r>
            <a:endParaRPr lang="en-US" sz="1600" dirty="0"/>
          </a:p>
          <a:p>
            <a:pPr marL="558800" lvl="1" indent="0">
              <a:buNone/>
            </a:pPr>
            <a:r>
              <a:rPr lang="en-US" sz="1600" dirty="0">
                <a:hlinkClick r:id="rId11"/>
              </a:rPr>
              <a:t>Bactopia - Bacterial Genomics</a:t>
            </a:r>
            <a:endParaRPr lang="en-US" sz="1600" dirty="0"/>
          </a:p>
          <a:p>
            <a:pPr lvl="1"/>
            <a:endParaRPr lang="en-US" sz="1600" dirty="0"/>
          </a:p>
          <a:p>
            <a:r>
              <a:rPr lang="en-US" sz="1600" dirty="0">
                <a:hlinkClick r:id="rId12"/>
              </a:rPr>
              <a:t>Awesome Nextflow</a:t>
            </a:r>
            <a:endParaRPr lang="en-US" sz="1600" dirty="0"/>
          </a:p>
          <a:p>
            <a:endParaRPr lang="en-US" sz="1600" dirty="0"/>
          </a:p>
          <a:p>
            <a:r>
              <a:rPr lang="en-US" sz="1600" dirty="0"/>
              <a:t>Community</a:t>
            </a:r>
          </a:p>
          <a:p>
            <a:pPr marL="558800" lvl="1" indent="0">
              <a:buNone/>
            </a:pPr>
            <a:r>
              <a:rPr lang="en-US" sz="1600" dirty="0">
                <a:hlinkClick r:id="rId13"/>
              </a:rPr>
              <a:t>Nextflow Slack</a:t>
            </a:r>
            <a:endParaRPr lang="en-US" sz="1600" dirty="0"/>
          </a:p>
          <a:p>
            <a:pPr marL="558800" lvl="1" indent="0">
              <a:buNone/>
            </a:pPr>
            <a:r>
              <a:rPr lang="en-US" sz="1600" dirty="0">
                <a:hlinkClick r:id="rId14"/>
              </a:rPr>
              <a:t>nf-core Slack</a:t>
            </a:r>
            <a:endParaRPr lang="en-US" sz="1600" dirty="0"/>
          </a:p>
        </p:txBody>
      </p:sp>
      <p:sp>
        <p:nvSpPr>
          <p:cNvPr id="5" name="Slide Number Placeholder 4">
            <a:extLst>
              <a:ext uri="{FF2B5EF4-FFF2-40B4-BE49-F238E27FC236}">
                <a16:creationId xmlns:a16="http://schemas.microsoft.com/office/drawing/2014/main" id="{E6DAE354-0C40-E4EA-3B65-49B8D6092C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Tree>
    <p:extLst>
      <p:ext uri="{BB962C8B-B14F-4D97-AF65-F5344CB8AC3E}">
        <p14:creationId xmlns:p14="http://schemas.microsoft.com/office/powerpoint/2010/main" val="322194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749E-31BF-6D32-C8FE-A08467C5FC5F}"/>
              </a:ext>
            </a:extLst>
          </p:cNvPr>
          <p:cNvSpPr>
            <a:spLocks noGrp="1"/>
          </p:cNvSpPr>
          <p:nvPr>
            <p:ph type="title"/>
          </p:nvPr>
        </p:nvSpPr>
        <p:spPr/>
        <p:txBody>
          <a:bodyPr/>
          <a:lstStyle/>
          <a:p>
            <a:r>
              <a:rPr lang="en-US"/>
              <a:t>Wyoming Public Health Lab</a:t>
            </a:r>
          </a:p>
        </p:txBody>
      </p:sp>
      <p:sp>
        <p:nvSpPr>
          <p:cNvPr id="3" name="Text Placeholder 2">
            <a:extLst>
              <a:ext uri="{FF2B5EF4-FFF2-40B4-BE49-F238E27FC236}">
                <a16:creationId xmlns:a16="http://schemas.microsoft.com/office/drawing/2014/main" id="{C2494367-B475-D9CE-085D-69439EF5B9D9}"/>
              </a:ext>
            </a:extLst>
          </p:cNvPr>
          <p:cNvSpPr>
            <a:spLocks noGrp="1"/>
          </p:cNvSpPr>
          <p:nvPr>
            <p:ph type="body" idx="1"/>
          </p:nvPr>
        </p:nvSpPr>
        <p:spPr>
          <a:xfrm>
            <a:off x="1165475" y="1174117"/>
            <a:ext cx="3429000" cy="3837270"/>
          </a:xfrm>
        </p:spPr>
        <p:txBody>
          <a:bodyPr/>
          <a:lstStyle/>
          <a:p>
            <a:pPr marL="101600" indent="0">
              <a:buNone/>
            </a:pPr>
            <a:r>
              <a:rPr lang="en-US" dirty="0"/>
              <a:t>15-20 people at WPHL</a:t>
            </a:r>
            <a:br>
              <a:rPr lang="en-US" dirty="0"/>
            </a:br>
            <a:endParaRPr lang="en-US" dirty="0"/>
          </a:p>
          <a:p>
            <a:pPr marL="101600" indent="0">
              <a:buNone/>
            </a:pPr>
            <a:r>
              <a:rPr lang="en-US" dirty="0"/>
              <a:t>Led nation in % SC2+ cases sequenced</a:t>
            </a:r>
          </a:p>
          <a:p>
            <a:pPr marL="101600" indent="0">
              <a:buNone/>
            </a:pPr>
            <a:endParaRPr lang="en-US" dirty="0"/>
          </a:p>
          <a:p>
            <a:pPr marL="101600" indent="0">
              <a:buNone/>
            </a:pPr>
            <a:r>
              <a:rPr lang="en-US" dirty="0"/>
              <a:t>Domestic and International trainings</a:t>
            </a:r>
            <a:br>
              <a:rPr lang="en-US" dirty="0"/>
            </a:br>
            <a:endParaRPr lang="en-US" dirty="0"/>
          </a:p>
          <a:p>
            <a:pPr marL="101600" indent="0">
              <a:buNone/>
            </a:pPr>
            <a:r>
              <a:rPr lang="en-US" dirty="0"/>
              <a:t>Strong relationship with State Vet Lab and Ag Labs</a:t>
            </a:r>
          </a:p>
        </p:txBody>
      </p:sp>
      <p:sp>
        <p:nvSpPr>
          <p:cNvPr id="5" name="Slide Number Placeholder 4">
            <a:extLst>
              <a:ext uri="{FF2B5EF4-FFF2-40B4-BE49-F238E27FC236}">
                <a16:creationId xmlns:a16="http://schemas.microsoft.com/office/drawing/2014/main" id="{02D58D1F-214F-5FC1-DE1F-7C230EA089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7" name="Picture 6" descr="A group of people posing for a photo&#10;&#10;Description automatically generated">
            <a:extLst>
              <a:ext uri="{FF2B5EF4-FFF2-40B4-BE49-F238E27FC236}">
                <a16:creationId xmlns:a16="http://schemas.microsoft.com/office/drawing/2014/main" id="{494C8731-062E-7976-8D55-0FF096F6AB62}"/>
              </a:ext>
            </a:extLst>
          </p:cNvPr>
          <p:cNvPicPr>
            <a:picLocks noChangeAspect="1"/>
          </p:cNvPicPr>
          <p:nvPr/>
        </p:nvPicPr>
        <p:blipFill>
          <a:blip r:embed="rId2"/>
          <a:stretch>
            <a:fillRect/>
          </a:stretch>
        </p:blipFill>
        <p:spPr>
          <a:xfrm>
            <a:off x="4594475" y="1611135"/>
            <a:ext cx="4499857" cy="2851663"/>
          </a:xfrm>
          <a:prstGeom prst="rect">
            <a:avLst/>
          </a:prstGeom>
        </p:spPr>
      </p:pic>
    </p:spTree>
    <p:extLst>
      <p:ext uri="{BB962C8B-B14F-4D97-AF65-F5344CB8AC3E}">
        <p14:creationId xmlns:p14="http://schemas.microsoft.com/office/powerpoint/2010/main" val="3199877270"/>
      </p:ext>
    </p:extLst>
  </p:cSld>
  <p:clrMapOvr>
    <a:masterClrMapping/>
  </p:clrMapOvr>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34856</TotalTime>
  <Words>4149</Words>
  <Application>Microsoft Macintosh PowerPoint</Application>
  <PresentationFormat>On-screen Show (16:9)</PresentationFormat>
  <Paragraphs>675</Paragraphs>
  <Slides>83</Slides>
  <Notes>35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89" baseType="lpstr">
      <vt:lpstr>Calibri</vt:lpstr>
      <vt:lpstr>Quicksand</vt:lpstr>
      <vt:lpstr>Courier New</vt:lpstr>
      <vt:lpstr>Arial</vt:lpstr>
      <vt:lpstr>Eleanor template</vt:lpstr>
      <vt:lpstr>Equation</vt:lpstr>
      <vt:lpstr>Using Nextflow with ARCC  University of Wyoming  Robert A. Petit III, PhD Timothy Robinson, PhD Daniel Hintz, MS May 15th, 2023</vt:lpstr>
      <vt:lpstr>Disclaimer</vt:lpstr>
      <vt:lpstr>Outline for today’s workshop</vt:lpstr>
      <vt:lpstr>Interrupt me</vt:lpstr>
      <vt:lpstr>Overview for today</vt:lpstr>
      <vt:lpstr>People over in Cheyenne</vt:lpstr>
      <vt:lpstr>Yo! 👋</vt:lpstr>
      <vt:lpstr>A few others from WPHL</vt:lpstr>
      <vt:lpstr>Wyoming Public Health Lab</vt:lpstr>
      <vt:lpstr>Ongoing collaborations between WPHL and UW</vt:lpstr>
      <vt:lpstr>PowerPoint Presentation</vt:lpstr>
      <vt:lpstr>But first…</vt:lpstr>
      <vt:lpstr>PowerPoint Presentation</vt:lpstr>
      <vt:lpstr>Streamline Your Research with Workflow Management Systems (WMS)</vt:lpstr>
      <vt:lpstr>What are examples of workflow management systems?</vt:lpstr>
      <vt:lpstr>PowerPoint Presentation</vt:lpstr>
      <vt:lpstr>A little about Nextflow</vt:lpstr>
      <vt:lpstr>Do more science with Nextflow</vt:lpstr>
      <vt:lpstr>PowerPoint Presentation</vt:lpstr>
      <vt:lpstr>PowerPoint Presentation</vt:lpstr>
      <vt:lpstr>nf-core delivers fully featured pipelines</vt:lpstr>
      <vt:lpstr>Example pipeline - nf-core/viralrecon</vt:lpstr>
      <vt:lpstr>PowerPoint Presentation</vt:lpstr>
      <vt:lpstr>Using Nextflow to model the economics of the industrial revolution</vt:lpstr>
      <vt:lpstr>Other non-Bioinformatics Use Cases</vt:lpstr>
      <vt:lpstr>Any questions so far?</vt:lpstr>
      <vt:lpstr>Nextflow config for Beartooth</vt:lpstr>
      <vt:lpstr>Working Nextflow configuration file for Beartooth</vt:lpstr>
      <vt:lpstr>Let’s demo nf-core/viralrecon with this config</vt:lpstr>
      <vt:lpstr>Ask Me Anything</vt:lpstr>
      <vt:lpstr>Break Time!</vt:lpstr>
      <vt:lpstr>Tim Robinson- bootstrapping</vt:lpstr>
      <vt:lpstr>Kukupa</vt:lpstr>
      <vt:lpstr>Data</vt:lpstr>
      <vt:lpstr>Model</vt:lpstr>
      <vt:lpstr>PowerPoint Presentation</vt:lpstr>
      <vt:lpstr>Bootstrap Inference</vt:lpstr>
      <vt:lpstr>PowerPoint Presentation</vt:lpstr>
      <vt:lpstr>Bootstrap Algorithm</vt:lpstr>
      <vt:lpstr>Using lmer() from the lme4 R package</vt:lpstr>
      <vt:lpstr>Bootstrap Distribution - Interval on Slope</vt:lpstr>
      <vt:lpstr>Dan Hintz – Nextflow Bootstrap</vt:lpstr>
      <vt:lpstr>G’day! </vt:lpstr>
      <vt:lpstr>When might I want to Run a Bootstrap In parallel?</vt:lpstr>
      <vt:lpstr>Overview of Our Pipeline Code</vt:lpstr>
      <vt:lpstr>The Pipeline</vt:lpstr>
      <vt:lpstr>Overview of our pipeline code</vt:lpstr>
      <vt:lpstr>Plan </vt:lpstr>
      <vt:lpstr>A recipe for connecting various coding languages to perform a job </vt:lpstr>
      <vt:lpstr>Files</vt:lpstr>
      <vt:lpstr>How does everything fit together</vt:lpstr>
      <vt:lpstr>How Do We Capture Command Line Arguments </vt:lpstr>
      <vt:lpstr>Capturing Command Line Arguments </vt:lpstr>
      <vt:lpstr>1. Set Up</vt:lpstr>
      <vt:lpstr>2. process bootstrap {}</vt:lpstr>
      <vt:lpstr>3. process merge_matrices {}</vt:lpstr>
      <vt:lpstr>4. workflow {}</vt:lpstr>
      <vt:lpstr>PowerPoint Presentation</vt:lpstr>
      <vt:lpstr>Interaction of processes , channels and workflows </vt:lpstr>
      <vt:lpstr>Interaction of processes , channels and workflows </vt:lpstr>
      <vt:lpstr>Interaction of processes , channels and workflows </vt:lpstr>
      <vt:lpstr>Interaction of processes , channels and workflows </vt:lpstr>
      <vt:lpstr>Interaction of processes , channels and workflows </vt:lpstr>
      <vt:lpstr>Let’s run the code</vt:lpstr>
      <vt:lpstr>Nextflow’s Work Directory </vt:lpstr>
      <vt:lpstr>How do we know that our process is computing in parallel?</vt:lpstr>
      <vt:lpstr>Nextflow’s Hidden Work Files</vt:lpstr>
      <vt:lpstr>.command </vt:lpstr>
      <vt:lpstr>Let’s look at our plot again on South Pass </vt:lpstr>
      <vt:lpstr>PowerPoint Presentation</vt:lpstr>
      <vt:lpstr>Conda (for cluster)</vt:lpstr>
      <vt:lpstr>Conda (for local machine))</vt:lpstr>
      <vt:lpstr>Conda (for local machine)</vt:lpstr>
      <vt:lpstr>Parellisizing across cores</vt:lpstr>
      <vt:lpstr>Running an Interactive Session </vt:lpstr>
      <vt:lpstr>nextflow.config</vt:lpstr>
      <vt:lpstr>Loading modules into ARCC</vt:lpstr>
      <vt:lpstr>Debugging .r, .py objects from the command line </vt:lpstr>
      <vt:lpstr>boot.r</vt:lpstr>
      <vt:lpstr>bootCI_plot.r</vt:lpstr>
      <vt:lpstr>Wrap Up</vt:lpstr>
      <vt:lpstr>That’s a wrap!</vt:lpstr>
      <vt:lpstr>Resources to help with your Nextflow Adventure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for using Bactopia  Robert A. Petit III, PhD Wyoming Public Health Laboratory March 16th, 2023</dc:title>
  <dc:creator>Timothy J Robinson</dc:creator>
  <cp:lastModifiedBy>Daniel James Roger Hintz</cp:lastModifiedBy>
  <cp:revision>248</cp:revision>
  <dcterms:modified xsi:type="dcterms:W3CDTF">2024-01-23T19:27:12Z</dcterms:modified>
</cp:coreProperties>
</file>